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6" r:id="rId1"/>
  </p:sldMasterIdLst>
  <p:notesMasterIdLst>
    <p:notesMasterId r:id="rId39"/>
  </p:notesMasterIdLst>
  <p:handoutMasterIdLst>
    <p:handoutMasterId r:id="rId40"/>
  </p:handoutMasterIdLst>
  <p:sldIdLst>
    <p:sldId id="756" r:id="rId2"/>
    <p:sldId id="663" r:id="rId3"/>
    <p:sldId id="823" r:id="rId4"/>
    <p:sldId id="824" r:id="rId5"/>
    <p:sldId id="825" r:id="rId6"/>
    <p:sldId id="826" r:id="rId7"/>
    <p:sldId id="827" r:id="rId8"/>
    <p:sldId id="828" r:id="rId9"/>
    <p:sldId id="829" r:id="rId10"/>
    <p:sldId id="830" r:id="rId11"/>
    <p:sldId id="831" r:id="rId12"/>
    <p:sldId id="832" r:id="rId13"/>
    <p:sldId id="833" r:id="rId14"/>
    <p:sldId id="834" r:id="rId15"/>
    <p:sldId id="836" r:id="rId16"/>
    <p:sldId id="876" r:id="rId17"/>
    <p:sldId id="878" r:id="rId18"/>
    <p:sldId id="905" r:id="rId19"/>
    <p:sldId id="906" r:id="rId20"/>
    <p:sldId id="883" r:id="rId21"/>
    <p:sldId id="888" r:id="rId22"/>
    <p:sldId id="907" r:id="rId23"/>
    <p:sldId id="908" r:id="rId24"/>
    <p:sldId id="909" r:id="rId25"/>
    <p:sldId id="910" r:id="rId26"/>
    <p:sldId id="893" r:id="rId27"/>
    <p:sldId id="894" r:id="rId28"/>
    <p:sldId id="895" r:id="rId29"/>
    <p:sldId id="896" r:id="rId30"/>
    <p:sldId id="897" r:id="rId31"/>
    <p:sldId id="898" r:id="rId32"/>
    <p:sldId id="899" r:id="rId33"/>
    <p:sldId id="900" r:id="rId34"/>
    <p:sldId id="901" r:id="rId35"/>
    <p:sldId id="902" r:id="rId36"/>
    <p:sldId id="903" r:id="rId37"/>
    <p:sldId id="904" r:id="rId38"/>
  </p:sldIdLst>
  <p:sldSz cx="12190413" cy="6859588"/>
  <p:notesSz cx="6808788" cy="9940925"/>
  <p:defaultTextStyle>
    <a:defPPr>
      <a:defRPr lang="ru-RU"/>
    </a:defPPr>
    <a:lvl1pPr marL="0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56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13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71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27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784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40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898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54" algn="l" defTabSz="121911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Нечепуренко" initials="ЮН" lastIdx="1" clrIdx="0">
    <p:extLst/>
  </p:cmAuthor>
  <p:cmAuthor id="2" name="Нечепуренко Ю.А." initials="НЮ" lastIdx="2" clrIdx="1">
    <p:extLst/>
  </p:cmAuthor>
  <p:cmAuthor id="3" name="Наталья Калитина" initials="НК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E40D7E"/>
    <a:srgbClr val="65A9D9"/>
    <a:srgbClr val="4F81BD"/>
    <a:srgbClr val="187BC3"/>
    <a:srgbClr val="0B67B3"/>
    <a:srgbClr val="E6447F"/>
    <a:srgbClr val="EE268F"/>
    <a:srgbClr val="E2F3E1"/>
    <a:srgbClr val="01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3" autoAdjust="0"/>
    <p:restoredTop sz="68432" autoAdjust="0"/>
  </p:normalViewPr>
  <p:slideViewPr>
    <p:cSldViewPr>
      <p:cViewPr varScale="1">
        <p:scale>
          <a:sx n="90" d="100"/>
          <a:sy n="90" d="100"/>
        </p:scale>
        <p:origin x="1272" y="84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1" y="1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125865CF-6D9E-4027-928F-5B81B21748C5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322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1" y="9443322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1E6FA5E3-01C6-4E6D-B3DE-27142EB3C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16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1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B6C2E72C-D4D5-4FE7-953D-04329AC68237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7" tIns="45785" rIns="91567" bIns="4578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665"/>
            <a:ext cx="5447666" cy="3914050"/>
          </a:xfrm>
          <a:prstGeom prst="rect">
            <a:avLst/>
          </a:prstGeom>
        </p:spPr>
        <p:txBody>
          <a:bodyPr vert="horz" lIns="91567" tIns="45785" rIns="91567" bIns="4578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322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3322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DA143EA2-DAE7-4A1C-ABC7-16D1034E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0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87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888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45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386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03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786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998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22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491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542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05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77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505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990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497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263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800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816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07816">
                <a:defRPr/>
              </a:pPr>
              <a:t>37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76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43EA2-DAE7-4A1C-ABC7-16D1034E6D8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2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43EA2-DAE7-4A1C-ABC7-16D1034E6D8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8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87F9-D2CA-45BD-83FE-2655D7D9E4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6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87F9-D2CA-45BD-83FE-2655D7D9E46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7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87F9-D2CA-45BD-83FE-2655D7D9E46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12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87F9-D2CA-45BD-83FE-2655D7D9E46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855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3">
              <a:defRPr/>
            </a:pPr>
            <a:fld id="{C5CE790D-CC48-445B-99A8-CC97522FD8C2}" type="slidenum">
              <a:rPr lang="ru-RU">
                <a:solidFill>
                  <a:prstClr val="black"/>
                </a:solidFill>
                <a:latin typeface="Calibri"/>
              </a:rPr>
              <a:pPr defTabSz="914123">
                <a:defRPr/>
              </a:pPr>
              <a:t>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16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74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7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36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3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1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1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1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3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9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6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0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898B6-E5C5-47AF-991F-5D5D013A60C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D875-B6BB-49C2-A55B-1FFA4C602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70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Изображение 1" descr="ÌÏÇÏ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699" y="1125538"/>
            <a:ext cx="1974600" cy="19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50590" y="2024367"/>
            <a:ext cx="19097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5B9BD5"/>
                </a:solidFill>
              </a:rPr>
              <a:t>Ноябрь</a:t>
            </a:r>
            <a:r>
              <a:rPr lang="en-US" altLang="ru-RU" sz="1600" dirty="0" smtClean="0">
                <a:solidFill>
                  <a:srgbClr val="5B9BD5"/>
                </a:solidFill>
              </a:rPr>
              <a:t>| </a:t>
            </a:r>
            <a:r>
              <a:rPr lang="ru-RU" altLang="ru-RU" sz="1600" dirty="0">
                <a:solidFill>
                  <a:srgbClr val="5B9BD5"/>
                </a:solidFill>
              </a:rPr>
              <a:t>2018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5B9BD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357786"/>
            <a:ext cx="12191998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dirty="0" smtClean="0">
                <a:solidFill>
                  <a:srgbClr val="0070C0"/>
                </a:solidFill>
              </a:rPr>
              <a:t>Совещание рабочей </a:t>
            </a:r>
            <a:r>
              <a:rPr lang="ru-RU" sz="3200" dirty="0">
                <a:solidFill>
                  <a:srgbClr val="0070C0"/>
                </a:solidFill>
              </a:rPr>
              <a:t>группы по контролю за обеспечением подготовки спортсменов для участия в составе студенческой команды России в Зимней универсиаде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015086" y="6090272"/>
            <a:ext cx="331236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14400" lvl="2" indent="0">
              <a:buNone/>
            </a:pPr>
            <a:r>
              <a:rPr lang="ru-RU" sz="1600" dirty="0">
                <a:solidFill>
                  <a:srgbClr val="5B9BD5"/>
                </a:solidFill>
              </a:rPr>
              <a:t>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194204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12538A-9B41-5A40-899C-4BDC6245BCE3}"/>
              </a:ext>
            </a:extLst>
          </p:cNvPr>
          <p:cNvSpPr/>
          <p:nvPr/>
        </p:nvSpPr>
        <p:spPr>
          <a:xfrm>
            <a:off x="-1" y="1197546"/>
            <a:ext cx="11423799" cy="489622"/>
          </a:xfrm>
          <a:prstGeom prst="rect">
            <a:avLst/>
          </a:prstGeom>
          <a:solidFill>
            <a:srgbClr val="C8E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6AB508-465A-A048-A495-98145F22E166}"/>
              </a:ext>
            </a:extLst>
          </p:cNvPr>
          <p:cNvSpPr/>
          <p:nvPr/>
        </p:nvSpPr>
        <p:spPr>
          <a:xfrm>
            <a:off x="0" y="1049116"/>
            <a:ext cx="11559452" cy="5491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766536"/>
              </p:ext>
            </p:extLst>
          </p:nvPr>
        </p:nvGraphicFramePr>
        <p:xfrm>
          <a:off x="4794553" y="1107189"/>
          <a:ext cx="6413221" cy="4626861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324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745">
                  <a:extLst>
                    <a:ext uri="{9D8B030D-6E8A-4147-A177-3AD203B41FA5}">
                      <a16:colId xmlns:a16="http://schemas.microsoft.com/office/drawing/2014/main" val="962049655"/>
                    </a:ext>
                  </a:extLst>
                </a:gridCol>
                <a:gridCol w="976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119">
                <a:tc>
                  <a:txBody>
                    <a:bodyPr/>
                    <a:lstStyle/>
                    <a:p>
                      <a:pPr marL="180000" lvl="1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</a:rPr>
                        <a:t>КЛИЕНТСКАЯ ГРУППА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1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</a:rPr>
                        <a:t>ХОККЕЙ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1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</a:rPr>
                        <a:t>ФИГУРНОЕ КАТАНИЕ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1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ШОРТ-ТРЕК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800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endParaRPr lang="ru-RU" sz="8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67885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Спортсмены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176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110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 smtClean="0">
                          <a:solidFill>
                            <a:srgbClr val="015CAB"/>
                          </a:solidFill>
                        </a:rPr>
                        <a:t>Судьи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35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61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Зрители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16 916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12 707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3 030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Семья ФИСУ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8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2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Высокопоставленные лица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115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80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Пресса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83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62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Телерадиовещатели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60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40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1" kern="1200" dirty="0">
                          <a:solidFill>
                            <a:srgbClr val="015CAB"/>
                          </a:solidFill>
                        </a:rPr>
                        <a:t>Оргкомитет «Красноярск 2019», </a:t>
                      </a:r>
                      <a:endParaRPr lang="ru-RU" sz="1600" b="1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1 055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1 217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631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800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b="0" kern="1200" dirty="0">
                          <a:solidFill>
                            <a:srgbClr val="015CAB"/>
                          </a:solidFill>
                        </a:rPr>
                        <a:t>в том числе волонтеры</a:t>
                      </a:r>
                      <a:endParaRPr lang="ru-RU" sz="1600" b="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>
                          <a:solidFill>
                            <a:srgbClr val="015CAB"/>
                          </a:solidFill>
                        </a:rPr>
                        <a:t>380</a:t>
                      </a:r>
                    </a:p>
                  </a:txBody>
                  <a:tcPr marL="4902" marR="4902" marT="4902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</a:rPr>
                        <a:t>344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</a:pPr>
                      <a:r>
                        <a:rPr lang="ru-RU" sz="1600" kern="1200" dirty="0" smtClean="0">
                          <a:solidFill>
                            <a:srgbClr val="015CAB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235</a:t>
                      </a:r>
                      <a:endParaRPr lang="ru-RU" sz="1600" kern="1200" dirty="0">
                        <a:solidFill>
                          <a:srgbClr val="015CAB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2" marR="4902" marT="490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>
          <a:xfrm>
            <a:off x="1254953" y="3741235"/>
            <a:ext cx="3368755" cy="19450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3" y="1712076"/>
            <a:ext cx="3346351" cy="19153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1681" y="435531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Количество вовлеченных представителей клиентских ГРУПП</a:t>
            </a:r>
          </a:p>
        </p:txBody>
      </p:sp>
    </p:spTree>
    <p:extLst>
      <p:ext uri="{BB962C8B-B14F-4D97-AF65-F5344CB8AC3E}">
        <p14:creationId xmlns:p14="http://schemas.microsoft.com/office/powerpoint/2010/main" val="28885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12538A-9B41-5A40-899C-4BDC6245BCE3}"/>
              </a:ext>
            </a:extLst>
          </p:cNvPr>
          <p:cNvSpPr/>
          <p:nvPr/>
        </p:nvSpPr>
        <p:spPr>
          <a:xfrm>
            <a:off x="0" y="1159453"/>
            <a:ext cx="11586840" cy="489622"/>
          </a:xfrm>
          <a:prstGeom prst="rect">
            <a:avLst/>
          </a:prstGeom>
          <a:solidFill>
            <a:srgbClr val="C8E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66AB508-465A-A048-A495-98145F22E166}"/>
              </a:ext>
            </a:extLst>
          </p:cNvPr>
          <p:cNvSpPr/>
          <p:nvPr/>
        </p:nvSpPr>
        <p:spPr>
          <a:xfrm>
            <a:off x="0" y="1066014"/>
            <a:ext cx="11783838" cy="4586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36" name="Объект 3">
            <a:extLst>
              <a:ext uri="{FF2B5EF4-FFF2-40B4-BE49-F238E27FC236}">
                <a16:creationId xmlns:a16="http://schemas.microsoft.com/office/drawing/2014/main" id="{A69106CA-8665-E445-A976-87CC11D8CAEC}"/>
              </a:ext>
            </a:extLst>
          </p:cNvPr>
          <p:cNvSpPr txBox="1">
            <a:spLocks/>
          </p:cNvSpPr>
          <p:nvPr/>
        </p:nvSpPr>
        <p:spPr>
          <a:xfrm>
            <a:off x="5385176" y="1735753"/>
            <a:ext cx="5822598" cy="4430889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ПРОТЕСТИРОВАНЫ СЛЕДУЮЩИЕ СЕРВИСЫ ГОЦ: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организация оперативной связи с командой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объекта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использованием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видео-конференц-связи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разрешение инцидентов, координация кросс-функциональных взаимодействий внешних участников и функциональных направлений деятельности Дирекции;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ежедневного отчёта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ходе проведения мероприятия;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исполнени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е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расписания деятельности функциональных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направлений (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DRS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решение нештатных ситуаций с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помощью программного модуля «Командный центр»;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оказание содействия команде объекта в принятии решений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по проблемным вопросам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Объект 3">
            <a:extLst>
              <a:ext uri="{FF2B5EF4-FFF2-40B4-BE49-F238E27FC236}">
                <a16:creationId xmlns:a16="http://schemas.microsoft.com/office/drawing/2014/main" id="{3385F8CE-A52E-DC4B-B7C8-C2514130307F}"/>
              </a:ext>
            </a:extLst>
          </p:cNvPr>
          <p:cNvSpPr txBox="1">
            <a:spLocks/>
          </p:cNvSpPr>
          <p:nvPr/>
        </p:nvSpPr>
        <p:spPr>
          <a:xfrm>
            <a:off x="5450415" y="1109584"/>
            <a:ext cx="5908144" cy="428975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ГЛАВНЫЙ ОПЕРАЦИОННЫЙ ЦЕНТР (</a:t>
            </a:r>
            <a:r>
              <a:rPr lang="ru-RU" sz="1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ГОЦ</a:t>
            </a:r>
            <a:r>
              <a:rPr lang="ru-RU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r="3549" b="10110"/>
          <a:stretch/>
        </p:blipFill>
        <p:spPr>
          <a:xfrm>
            <a:off x="334566" y="2119715"/>
            <a:ext cx="4928323" cy="30918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435531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Управление проведением ТЕСТОВЫХ СОРЕВНОВАНИЙ</a:t>
            </a:r>
          </a:p>
        </p:txBody>
      </p:sp>
    </p:spTree>
    <p:extLst>
      <p:ext uri="{BB962C8B-B14F-4D97-AF65-F5344CB8AC3E}">
        <p14:creationId xmlns:p14="http://schemas.microsoft.com/office/powerpoint/2010/main" val="31785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912538A-9B41-5A40-899C-4BDC6245BCE3}"/>
              </a:ext>
            </a:extLst>
          </p:cNvPr>
          <p:cNvSpPr/>
          <p:nvPr/>
        </p:nvSpPr>
        <p:spPr>
          <a:xfrm>
            <a:off x="0" y="1029372"/>
            <a:ext cx="11516036" cy="489622"/>
          </a:xfrm>
          <a:prstGeom prst="rect">
            <a:avLst/>
          </a:prstGeom>
          <a:solidFill>
            <a:srgbClr val="C8E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66AB508-465A-A048-A495-98145F22E166}"/>
              </a:ext>
            </a:extLst>
          </p:cNvPr>
          <p:cNvSpPr/>
          <p:nvPr/>
        </p:nvSpPr>
        <p:spPr>
          <a:xfrm>
            <a:off x="0" y="880702"/>
            <a:ext cx="11711830" cy="4724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36" name="Объект 3">
            <a:extLst>
              <a:ext uri="{FF2B5EF4-FFF2-40B4-BE49-F238E27FC236}">
                <a16:creationId xmlns:a16="http://schemas.microsoft.com/office/drawing/2014/main" id="{A69106CA-8665-E445-A976-87CC11D8CAEC}"/>
              </a:ext>
            </a:extLst>
          </p:cNvPr>
          <p:cNvSpPr txBox="1">
            <a:spLocks/>
          </p:cNvSpPr>
          <p:nvPr/>
        </p:nvSpPr>
        <p:spPr>
          <a:xfrm>
            <a:off x="4295006" y="1514839"/>
            <a:ext cx="7218024" cy="2308249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67B2"/>
                </a:solidFill>
                <a:cs typeface="Times New Roman" panose="02020603050405020304" pitchFamily="18" charset="0"/>
              </a:rPr>
              <a:t>ОЦО </a:t>
            </a:r>
            <a:r>
              <a:rPr lang="ru-RU" sz="1600" b="1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позволил:</a:t>
            </a:r>
          </a:p>
          <a:p>
            <a:pPr>
              <a:lnSpc>
                <a:spcPts val="1920"/>
              </a:lnSpc>
              <a:spcBef>
                <a:spcPts val="600"/>
              </a:spcBef>
            </a:pP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оперативно взаимодействовать с 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ГОЦ, </a:t>
            </a: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своевременно 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получать необходимую информацию и консультации для принятия решений;</a:t>
            </a: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ts val="1920"/>
              </a:lnSpc>
              <a:spcBef>
                <a:spcPts val="1200"/>
              </a:spcBef>
            </a:pP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правлять операционными процессами </a:t>
            </a: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территории объекта из одного командного центра, координировать </a:t>
            </a: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процессы 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загрузки и выгрузки объекта, движения </a:t>
            </a: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потоков 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зрителей, въезд и выезд транспорта;</a:t>
            </a: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ts val="1920"/>
              </a:lnSpc>
              <a:spcBef>
                <a:spcPts val="1200"/>
              </a:spcBef>
            </a:pPr>
            <a:r>
              <a:rPr lang="ru-RU" sz="1600" dirty="0">
                <a:solidFill>
                  <a:srgbClr val="0067B2"/>
                </a:solidFill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rgbClr val="0067B2"/>
                </a:solidFill>
                <a:cs typeface="Times New Roman" panose="02020603050405020304" pitchFamily="18" charset="0"/>
              </a:rPr>
              <a:t>правлять  работой служб эксплуатации объекта, функциональных направлений и координировать свою деятельность с объединенным пунктом безопасности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067B2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Объект 3">
            <a:extLst>
              <a:ext uri="{FF2B5EF4-FFF2-40B4-BE49-F238E27FC236}">
                <a16:creationId xmlns:a16="http://schemas.microsoft.com/office/drawing/2014/main" id="{3385F8CE-A52E-DC4B-B7C8-C2514130307F}"/>
              </a:ext>
            </a:extLst>
          </p:cNvPr>
          <p:cNvSpPr txBox="1">
            <a:spLocks/>
          </p:cNvSpPr>
          <p:nvPr/>
        </p:nvSpPr>
        <p:spPr>
          <a:xfrm>
            <a:off x="2052517" y="924151"/>
            <a:ext cx="10985632" cy="428975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ОПЕРАЦИОННЫЙ ЦЕНТР ОБЪЕКТА (ОЦО</a:t>
            </a:r>
            <a:r>
              <a:rPr lang="ru-RU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 И КООРДИНАЦИОННЫЙ ЦЕНТР ОБЪЕКТА (КЦО)</a:t>
            </a:r>
            <a:endParaRPr lang="ru-RU" sz="1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2" descr="W_huvBq6e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9" b="21038"/>
          <a:stretch/>
        </p:blipFill>
        <p:spPr bwMode="auto">
          <a:xfrm>
            <a:off x="469677" y="1595452"/>
            <a:ext cx="3642417" cy="212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5" b="1727"/>
          <a:stretch/>
        </p:blipFill>
        <p:spPr>
          <a:xfrm>
            <a:off x="469677" y="3771583"/>
            <a:ext cx="3642417" cy="2034475"/>
          </a:xfrm>
          <a:prstGeom prst="rect">
            <a:avLst/>
          </a:prstGeom>
        </p:spPr>
      </p:pic>
      <p:sp>
        <p:nvSpPr>
          <p:cNvPr id="17" name="Объект 3">
            <a:extLst>
              <a:ext uri="{FF2B5EF4-FFF2-40B4-BE49-F238E27FC236}">
                <a16:creationId xmlns:a16="http://schemas.microsoft.com/office/drawing/2014/main" id="{A69106CA-8665-E445-A976-87CC11D8CAEC}"/>
              </a:ext>
            </a:extLst>
          </p:cNvPr>
          <p:cNvSpPr txBox="1">
            <a:spLocks/>
          </p:cNvSpPr>
          <p:nvPr/>
        </p:nvSpPr>
        <p:spPr>
          <a:xfrm>
            <a:off x="4298012" y="4111120"/>
            <a:ext cx="7218024" cy="1982970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15CAB"/>
                </a:solidFill>
                <a:cs typeface="Times New Roman" panose="02020603050405020304" pitchFamily="18" charset="0"/>
              </a:rPr>
              <a:t>КЦО посредством мониторинга радиоэфира позволил </a:t>
            </a:r>
            <a:r>
              <a:rPr lang="ru-RU" sz="1600" b="1" dirty="0" err="1">
                <a:solidFill>
                  <a:srgbClr val="015CAB"/>
                </a:solidFill>
                <a:cs typeface="Times New Roman" panose="02020603050405020304" pitchFamily="18" charset="0"/>
              </a:rPr>
              <a:t>венью</a:t>
            </a:r>
            <a:r>
              <a:rPr lang="ru-RU" sz="1600" b="1" dirty="0">
                <a:solidFill>
                  <a:srgbClr val="015CAB"/>
                </a:solidFill>
                <a:cs typeface="Times New Roman" panose="02020603050405020304" pitchFamily="18" charset="0"/>
              </a:rPr>
              <a:t>-менеджеру</a:t>
            </a:r>
            <a:r>
              <a:rPr lang="ru-RU" sz="1600" dirty="0">
                <a:solidFill>
                  <a:srgbClr val="015CAB"/>
                </a:solidFill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920"/>
              </a:lnSpc>
              <a:spcBef>
                <a:spcPts val="600"/>
              </a:spcBef>
            </a:pP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>контролировать </a:t>
            </a:r>
            <a:r>
              <a:rPr lang="ru-RU" sz="1600" dirty="0">
                <a:solidFill>
                  <a:srgbClr val="015CAB"/>
                </a:solidFill>
                <a:cs typeface="Times New Roman" panose="02020603050405020304" pitchFamily="18" charset="0"/>
              </a:rPr>
              <a:t>своевременность выполнения процессов </a:t>
            </a: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015CAB"/>
                </a:solidFill>
                <a:cs typeface="Times New Roman" panose="02020603050405020304" pitchFamily="18" charset="0"/>
              </a:rPr>
              <a:t>расписанию мероприятия (DRS);</a:t>
            </a:r>
          </a:p>
          <a:p>
            <a:pPr>
              <a:lnSpc>
                <a:spcPts val="1920"/>
              </a:lnSpc>
              <a:spcBef>
                <a:spcPts val="1200"/>
              </a:spcBef>
            </a:pP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>оперативно </a:t>
            </a:r>
            <a:r>
              <a:rPr lang="ru-RU" sz="1600" dirty="0">
                <a:solidFill>
                  <a:srgbClr val="015CAB"/>
                </a:solidFill>
                <a:cs typeface="Times New Roman" panose="02020603050405020304" pitchFamily="18" charset="0"/>
              </a:rPr>
              <a:t>принимать решения;</a:t>
            </a:r>
          </a:p>
          <a:p>
            <a:pPr>
              <a:lnSpc>
                <a:spcPts val="1920"/>
              </a:lnSpc>
              <a:spcBef>
                <a:spcPts val="1200"/>
              </a:spcBef>
            </a:pP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>своевременно </a:t>
            </a:r>
            <a:r>
              <a:rPr lang="ru-RU" sz="1600" dirty="0">
                <a:solidFill>
                  <a:srgbClr val="015CAB"/>
                </a:solidFill>
                <a:cs typeface="Times New Roman" panose="02020603050405020304" pitchFamily="18" charset="0"/>
              </a:rPr>
              <a:t>информировать все заинтересованные стороны </a:t>
            </a: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>о </a:t>
            </a:r>
            <a:r>
              <a:rPr lang="ru-RU" sz="1600" dirty="0">
                <a:solidFill>
                  <a:srgbClr val="015CAB"/>
                </a:solidFill>
                <a:cs typeface="Times New Roman" panose="02020603050405020304" pitchFamily="18" charset="0"/>
              </a:rPr>
              <a:t>проходящих на объектах </a:t>
            </a:r>
            <a:r>
              <a:rPr lang="ru-RU" sz="1600" dirty="0" smtClean="0">
                <a:solidFill>
                  <a:srgbClr val="015CAB"/>
                </a:solidFill>
                <a:cs typeface="Times New Roman" panose="02020603050405020304" pitchFamily="18" charset="0"/>
              </a:rPr>
              <a:t>процессах</a:t>
            </a: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24704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Управление проведением ТЕСТОВЫХ СОРЕВНОВАНИЙ</a:t>
            </a:r>
          </a:p>
        </p:txBody>
      </p:sp>
    </p:spTree>
    <p:extLst>
      <p:ext uri="{BB962C8B-B14F-4D97-AF65-F5344CB8AC3E}">
        <p14:creationId xmlns:p14="http://schemas.microsoft.com/office/powerpoint/2010/main" val="9134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12538A-9B41-5A40-899C-4BDC6245BCE3}"/>
              </a:ext>
            </a:extLst>
          </p:cNvPr>
          <p:cNvSpPr/>
          <p:nvPr/>
        </p:nvSpPr>
        <p:spPr>
          <a:xfrm>
            <a:off x="0" y="1017088"/>
            <a:ext cx="11516036" cy="567999"/>
          </a:xfrm>
          <a:prstGeom prst="rect">
            <a:avLst/>
          </a:prstGeom>
          <a:solidFill>
            <a:srgbClr val="C8E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6AB508-465A-A048-A495-98145F22E166}"/>
              </a:ext>
            </a:extLst>
          </p:cNvPr>
          <p:cNvSpPr/>
          <p:nvPr/>
        </p:nvSpPr>
        <p:spPr>
          <a:xfrm>
            <a:off x="0" y="981522"/>
            <a:ext cx="11711830" cy="465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778F1B3B-6F6C-074C-B9AD-8B2DE473EB2E}"/>
              </a:ext>
            </a:extLst>
          </p:cNvPr>
          <p:cNvSpPr txBox="1">
            <a:spLocks/>
          </p:cNvSpPr>
          <p:nvPr/>
        </p:nvSpPr>
        <p:spPr>
          <a:xfrm>
            <a:off x="5231110" y="1036025"/>
            <a:ext cx="5832648" cy="4417429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ea typeface="Times New Roman" charset="0"/>
                <a:cs typeface="Times New Roman" panose="02020603050405020304" pitchFamily="18" charset="0"/>
              </a:rPr>
              <a:t>ПРОТЕСТИРОВАНЫ </a:t>
            </a:r>
            <a:r>
              <a:rPr lang="ru-RU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СЛЕДУЮЩИЕ </a:t>
            </a:r>
            <a:r>
              <a:rPr lang="ru-RU" sz="1800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КЛЮЧЕВЫЕ </a:t>
            </a:r>
            <a:r>
              <a:rPr lang="ru-RU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СЕРВИСЫ: </a:t>
            </a:r>
            <a:endParaRPr lang="en-US" sz="1800" b="1" dirty="0" smtClean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 marL="0" lvl="1" indent="0">
              <a:lnSpc>
                <a:spcPts val="2400"/>
              </a:lnSpc>
              <a:spcBef>
                <a:spcPts val="0"/>
              </a:spcBef>
              <a:buNone/>
            </a:pPr>
            <a:endParaRPr lang="ru-RU" sz="1600" dirty="0">
              <a:solidFill>
                <a:srgbClr val="015CAB"/>
              </a:solidFill>
              <a:ea typeface="Times New Roman" charset="0"/>
              <a:cs typeface="Times New Roman" charset="0"/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15CAB"/>
                </a:solidFill>
                <a:ea typeface="Times New Roman" charset="0"/>
                <a:cs typeface="Times New Roman" charset="0"/>
              </a:rPr>
              <a:t>реализация спортивной программы,</a:t>
            </a: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15CAB"/>
                </a:solidFill>
                <a:ea typeface="Times New Roman" charset="0"/>
                <a:cs typeface="Times New Roman" charset="0"/>
              </a:rPr>
              <a:t>билетная программа</a:t>
            </a:r>
            <a:r>
              <a:rPr lang="ru-RU" sz="1600" dirty="0">
                <a:solidFill>
                  <a:srgbClr val="015CAB"/>
                </a:solidFill>
              </a:rPr>
              <a:t>,</a:t>
            </a:r>
            <a:r>
              <a:rPr lang="en-US" sz="1600" dirty="0" smtClean="0">
                <a:solidFill>
                  <a:srgbClr val="015CAB"/>
                </a:solidFill>
              </a:rPr>
              <a:t> 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15CAB"/>
                </a:solidFill>
              </a:rPr>
              <a:t>аккредитация</a:t>
            </a:r>
            <a:r>
              <a:rPr lang="ru-RU" sz="1600" dirty="0">
                <a:solidFill>
                  <a:srgbClr val="015CAB"/>
                </a:solidFill>
              </a:rPr>
              <a:t>,</a:t>
            </a: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>
                <a:solidFill>
                  <a:srgbClr val="015CAB"/>
                </a:solidFill>
              </a:rPr>
              <a:t>сервисы для </a:t>
            </a:r>
            <a:r>
              <a:rPr lang="ru-RU" sz="1600" dirty="0" smtClean="0">
                <a:solidFill>
                  <a:srgbClr val="015CAB"/>
                </a:solidFill>
              </a:rPr>
              <a:t>делегаций,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>
                <a:solidFill>
                  <a:srgbClr val="015CAB"/>
                </a:solidFill>
              </a:rPr>
              <a:t>услуги по организации </a:t>
            </a:r>
            <a:r>
              <a:rPr lang="ru-RU" sz="1600" dirty="0" smtClean="0">
                <a:solidFill>
                  <a:srgbClr val="015CAB"/>
                </a:solidFill>
              </a:rPr>
              <a:t>питания,</a:t>
            </a:r>
            <a:r>
              <a:rPr lang="en-US" sz="1600" dirty="0" smtClean="0">
                <a:solidFill>
                  <a:srgbClr val="015CAB"/>
                </a:solidFill>
              </a:rPr>
              <a:t> 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15CAB"/>
                </a:solidFill>
              </a:rPr>
              <a:t>транспортное обслуживание,</a:t>
            </a:r>
            <a:r>
              <a:rPr lang="en-US" sz="1600" dirty="0" smtClean="0">
                <a:solidFill>
                  <a:srgbClr val="015CAB"/>
                </a:solidFill>
              </a:rPr>
              <a:t> </a:t>
            </a:r>
            <a:r>
              <a:rPr lang="ru-RU" sz="1600" dirty="0" smtClean="0">
                <a:solidFill>
                  <a:srgbClr val="015CAB"/>
                </a:solidFill>
              </a:rPr>
              <a:t> 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15CAB"/>
                </a:solidFill>
              </a:rPr>
              <a:t>экскурсионная программа,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>
                <a:solidFill>
                  <a:srgbClr val="015CAB"/>
                </a:solidFill>
              </a:rPr>
              <a:t>сервисы для </a:t>
            </a:r>
            <a:r>
              <a:rPr lang="ru-RU" sz="1600" dirty="0" smtClean="0">
                <a:solidFill>
                  <a:srgbClr val="015CAB"/>
                </a:solidFill>
              </a:rPr>
              <a:t>зрителей,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>
                <a:solidFill>
                  <a:srgbClr val="015CAB"/>
                </a:solidFill>
              </a:rPr>
              <a:t>обеспечение </a:t>
            </a:r>
            <a:r>
              <a:rPr lang="ru-RU" sz="1600" dirty="0" smtClean="0">
                <a:solidFill>
                  <a:srgbClr val="015CAB"/>
                </a:solidFill>
              </a:rPr>
              <a:t>безопасности,</a:t>
            </a:r>
            <a:endParaRPr lang="ru-RU" sz="1600" dirty="0">
              <a:solidFill>
                <a:srgbClr val="015CAB"/>
              </a:solidFill>
            </a:endParaRPr>
          </a:p>
          <a:p>
            <a:pPr marL="324000" lvl="1" indent="-324000">
              <a:lnSpc>
                <a:spcPts val="24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15CAB"/>
                </a:solidFill>
              </a:rPr>
              <a:t>навигация</a:t>
            </a:r>
            <a:endParaRPr lang="ru-RU" sz="1600" dirty="0">
              <a:solidFill>
                <a:srgbClr val="015CAB"/>
              </a:solidFill>
            </a:endParaRPr>
          </a:p>
          <a:p>
            <a:pPr lvl="1">
              <a:buFontTx/>
              <a:buChar char="-"/>
            </a:pPr>
            <a:endParaRPr lang="ru-RU" sz="1800" dirty="0">
              <a:solidFill>
                <a:srgbClr val="0070C0"/>
              </a:solidFill>
              <a:latin typeface="+mj-lt"/>
            </a:endParaRPr>
          </a:p>
          <a:p>
            <a:pPr marL="342866" indent="-342866"/>
            <a:endParaRPr lang="ru-RU" sz="1800" dirty="0">
              <a:solidFill>
                <a:srgbClr val="0070C0"/>
              </a:solidFill>
              <a:latin typeface="+mj-lt"/>
            </a:endParaRPr>
          </a:p>
          <a:p>
            <a:pPr marL="0" indent="0">
              <a:lnSpc>
                <a:spcPts val="2800"/>
              </a:lnSpc>
              <a:buNone/>
            </a:pPr>
            <a:endParaRPr lang="ru-RU" sz="1800" dirty="0">
              <a:solidFill>
                <a:srgbClr val="0070C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1641652"/>
            <a:ext cx="3515308" cy="23435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14317" r="3803" b="14309"/>
          <a:stretch/>
        </p:blipFill>
        <p:spPr>
          <a:xfrm>
            <a:off x="910630" y="4093975"/>
            <a:ext cx="3515308" cy="20721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424023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Тестирование операционной готовности</a:t>
            </a:r>
          </a:p>
        </p:txBody>
      </p:sp>
    </p:spTree>
    <p:extLst>
      <p:ext uri="{BB962C8B-B14F-4D97-AF65-F5344CB8AC3E}">
        <p14:creationId xmlns:p14="http://schemas.microsoft.com/office/powerpoint/2010/main" val="38681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12538A-9B41-5A40-899C-4BDC6245BCE3}"/>
              </a:ext>
            </a:extLst>
          </p:cNvPr>
          <p:cNvSpPr/>
          <p:nvPr/>
        </p:nvSpPr>
        <p:spPr>
          <a:xfrm>
            <a:off x="0" y="1112368"/>
            <a:ext cx="10847734" cy="350431"/>
          </a:xfrm>
          <a:prstGeom prst="rect">
            <a:avLst/>
          </a:prstGeom>
          <a:solidFill>
            <a:srgbClr val="C8E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6AB508-465A-A048-A495-98145F22E166}"/>
              </a:ext>
            </a:extLst>
          </p:cNvPr>
          <p:cNvSpPr/>
          <p:nvPr/>
        </p:nvSpPr>
        <p:spPr>
          <a:xfrm>
            <a:off x="0" y="934436"/>
            <a:ext cx="11032166" cy="4320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778F1B3B-6F6C-074C-B9AD-8B2DE473EB2E}"/>
              </a:ext>
            </a:extLst>
          </p:cNvPr>
          <p:cNvSpPr txBox="1">
            <a:spLocks/>
          </p:cNvSpPr>
          <p:nvPr/>
        </p:nvSpPr>
        <p:spPr>
          <a:xfrm>
            <a:off x="5087094" y="958120"/>
            <a:ext cx="6113023" cy="4400149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</a:rPr>
              <a:t>ПОЛОЖИТЕЛЬНЫЕ </a:t>
            </a:r>
            <a:r>
              <a:rPr lang="ru-RU" sz="1800" b="1" dirty="0" smtClean="0">
                <a:solidFill>
                  <a:schemeClr val="bg1"/>
                </a:solidFill>
              </a:rPr>
              <a:t>МОМЕНТЫ</a:t>
            </a: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solidFill>
                  <a:srgbClr val="015CAB"/>
                </a:solidFill>
              </a:rPr>
              <a:t>полное тестирование объектов, включая объектовые команды</a:t>
            </a:r>
            <a:r>
              <a:rPr lang="ru-RU" sz="1600" dirty="0" smtClean="0">
                <a:solidFill>
                  <a:srgbClr val="015CAB"/>
                </a:solidFill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solidFill>
                  <a:srgbClr val="015CAB"/>
                </a:solidFill>
              </a:rPr>
              <a:t>соответствие </a:t>
            </a:r>
            <a:r>
              <a:rPr lang="ru-RU" sz="1600" dirty="0" smtClean="0">
                <a:solidFill>
                  <a:srgbClr val="015CAB"/>
                </a:solidFill>
              </a:rPr>
              <a:t>основным </a:t>
            </a:r>
            <a:r>
              <a:rPr lang="ru-RU" sz="1600" dirty="0">
                <a:solidFill>
                  <a:srgbClr val="015CAB"/>
                </a:solidFill>
              </a:rPr>
              <a:t>требованиям спортивных федераций </a:t>
            </a:r>
            <a:r>
              <a:rPr lang="ru-RU" sz="1600" dirty="0" smtClean="0">
                <a:solidFill>
                  <a:srgbClr val="015CAB"/>
                </a:solidFill>
              </a:rPr>
              <a:t>и </a:t>
            </a:r>
            <a:r>
              <a:rPr lang="ru-RU" sz="1600" dirty="0">
                <a:solidFill>
                  <a:srgbClr val="015CAB"/>
                </a:solidFill>
              </a:rPr>
              <a:t>ФИСУ</a:t>
            </a:r>
            <a:r>
              <a:rPr lang="ru-RU" sz="1600" dirty="0" smtClean="0">
                <a:solidFill>
                  <a:srgbClr val="015CAB"/>
                </a:solidFill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 smtClean="0">
                <a:solidFill>
                  <a:srgbClr val="015CAB"/>
                </a:solidFill>
              </a:rPr>
              <a:t>эффективная совместная работа контролеров-распорядителей </a:t>
            </a:r>
            <a:br>
              <a:rPr lang="ru-RU" sz="1600" dirty="0" smtClean="0">
                <a:solidFill>
                  <a:srgbClr val="015CAB"/>
                </a:solidFill>
              </a:rPr>
            </a:br>
            <a:r>
              <a:rPr lang="ru-RU" sz="1600" dirty="0" smtClean="0">
                <a:solidFill>
                  <a:srgbClr val="015CAB"/>
                </a:solidFill>
              </a:rPr>
              <a:t>и сотрудников единого охранного оператора;</a:t>
            </a:r>
            <a:endParaRPr lang="ru-RU" sz="1600" dirty="0">
              <a:solidFill>
                <a:srgbClr val="015CA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 smtClean="0">
                <a:solidFill>
                  <a:srgbClr val="015CAB"/>
                </a:solidFill>
              </a:rPr>
              <a:t>полное </a:t>
            </a:r>
            <a:r>
              <a:rPr lang="ru-RU" sz="1600" dirty="0">
                <a:solidFill>
                  <a:srgbClr val="015CAB"/>
                </a:solidFill>
              </a:rPr>
              <a:t>протокольное сопровождение высокопоставленных гостей на </a:t>
            </a:r>
            <a:r>
              <a:rPr lang="ru-RU" sz="1600" dirty="0" smtClean="0">
                <a:solidFill>
                  <a:srgbClr val="015CAB"/>
                </a:solidFill>
              </a:rPr>
              <a:t>объектах;</a:t>
            </a:r>
            <a:endParaRPr lang="ru-RU" sz="1600" dirty="0">
              <a:solidFill>
                <a:srgbClr val="015CA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 smtClean="0">
                <a:solidFill>
                  <a:srgbClr val="015CAB"/>
                </a:solidFill>
              </a:rPr>
              <a:t>сопровождение </a:t>
            </a:r>
            <a:r>
              <a:rPr lang="ru-RU" sz="1600" dirty="0">
                <a:solidFill>
                  <a:srgbClr val="015CAB"/>
                </a:solidFill>
              </a:rPr>
              <a:t>спортсменов с помощью закрепления атташе </a:t>
            </a:r>
            <a:r>
              <a:rPr lang="ru-RU" sz="1600" dirty="0" smtClean="0">
                <a:solidFill>
                  <a:srgbClr val="015CAB"/>
                </a:solidFill>
              </a:rPr>
              <a:t/>
            </a:r>
            <a:br>
              <a:rPr lang="ru-RU" sz="1600" dirty="0" smtClean="0">
                <a:solidFill>
                  <a:srgbClr val="015CAB"/>
                </a:solidFill>
              </a:rPr>
            </a:br>
            <a:r>
              <a:rPr lang="ru-RU" sz="1600" dirty="0" smtClean="0">
                <a:solidFill>
                  <a:srgbClr val="015CAB"/>
                </a:solidFill>
              </a:rPr>
              <a:t>и организации работы информационных стоек;</a:t>
            </a:r>
            <a:endParaRPr lang="ru-RU" sz="1600" dirty="0">
              <a:solidFill>
                <a:srgbClr val="015CA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 smtClean="0">
                <a:solidFill>
                  <a:srgbClr val="015CAB"/>
                </a:solidFill>
              </a:rPr>
              <a:t>разграничение </a:t>
            </a:r>
            <a:r>
              <a:rPr lang="ru-RU" sz="1600" dirty="0">
                <a:solidFill>
                  <a:srgbClr val="015CAB"/>
                </a:solidFill>
              </a:rPr>
              <a:t>ответственности между сервисными функциями, напрямую взаимодействующими с клиентскими </a:t>
            </a:r>
            <a:r>
              <a:rPr lang="ru-RU" sz="1600" dirty="0" smtClean="0">
                <a:solidFill>
                  <a:srgbClr val="015CAB"/>
                </a:solidFill>
              </a:rPr>
              <a:t>группами</a:t>
            </a:r>
            <a:endParaRPr lang="ru-RU" sz="1600" dirty="0">
              <a:solidFill>
                <a:srgbClr val="015CA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sz="1600" dirty="0">
              <a:solidFill>
                <a:srgbClr val="015CAB"/>
              </a:solidFill>
            </a:endParaRPr>
          </a:p>
          <a:p>
            <a:pPr marL="0" indent="0">
              <a:lnSpc>
                <a:spcPts val="2800"/>
              </a:lnSpc>
              <a:buNone/>
            </a:pPr>
            <a:endParaRPr lang="ru-RU" sz="1800" dirty="0">
              <a:solidFill>
                <a:srgbClr val="0070C0"/>
              </a:solidFill>
              <a:latin typeface="+mj-lt"/>
            </a:endParaRPr>
          </a:p>
          <a:p>
            <a:pPr marL="342866" indent="-342866"/>
            <a:endParaRPr lang="ru-RU" sz="1800" dirty="0">
              <a:solidFill>
                <a:srgbClr val="0070C0"/>
              </a:solidFill>
              <a:latin typeface="+mj-lt"/>
            </a:endParaRPr>
          </a:p>
          <a:p>
            <a:pPr marL="0" indent="0">
              <a:lnSpc>
                <a:spcPts val="2800"/>
              </a:lnSpc>
              <a:buNone/>
            </a:pPr>
            <a:endParaRPr lang="ru-RU" sz="1800" dirty="0">
              <a:solidFill>
                <a:srgbClr val="0070C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7188"/>
          <a:stretch/>
        </p:blipFill>
        <p:spPr>
          <a:xfrm>
            <a:off x="896135" y="1572570"/>
            <a:ext cx="3528392" cy="20198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6459"/>
          <a:stretch/>
        </p:blipFill>
        <p:spPr>
          <a:xfrm>
            <a:off x="896135" y="3645818"/>
            <a:ext cx="3528392" cy="20882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380130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Организационные выводы по итогам тестовых мероприятий</a:t>
            </a:r>
            <a:endParaRPr lang="ru-RU" sz="1200" b="1" cap="all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>
            <a:extLst>
              <a:ext uri="{FF2B5EF4-FFF2-40B4-BE49-F238E27FC236}">
                <a16:creationId xmlns:a16="http://schemas.microsoft.com/office/drawing/2014/main" id="{A69106CA-8665-E445-A976-87CC11D8CAEC}"/>
              </a:ext>
            </a:extLst>
          </p:cNvPr>
          <p:cNvSpPr txBox="1">
            <a:spLocks/>
          </p:cNvSpPr>
          <p:nvPr/>
        </p:nvSpPr>
        <p:spPr>
          <a:xfrm>
            <a:off x="5410022" y="1206819"/>
            <a:ext cx="5990056" cy="4100054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 1 ПО 29 ОКТЯБРЯ: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E40D7E"/>
                </a:solidFill>
                <a:cs typeface="Times New Roman" panose="02020603050405020304" pitchFamily="18" charset="0"/>
              </a:rPr>
              <a:t>инспекционные </a:t>
            </a:r>
            <a:r>
              <a:rPr lang="ru-RU" sz="1600" dirty="0">
                <a:solidFill>
                  <a:srgbClr val="E40D7E"/>
                </a:solidFill>
                <a:cs typeface="Times New Roman" panose="02020603050405020304" pitchFamily="18" charset="0"/>
              </a:rPr>
              <a:t>визиты представителей ФИСУ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на объекты проведения тестовых мероприятий (Ледовый дворец «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Кристалл арена»,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крытый каток «Первомайский»,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СЗК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«Платинум Арена Красноярск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», МФК «Арена. Север»)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E40D7E"/>
                </a:solidFill>
                <a:cs typeface="Times New Roman" panose="02020603050405020304" pitchFamily="18" charset="0"/>
              </a:rPr>
              <a:t>2-е </a:t>
            </a:r>
            <a:r>
              <a:rPr lang="ru-RU" sz="1600" dirty="0">
                <a:solidFill>
                  <a:srgbClr val="E40D7E"/>
                </a:solidFill>
                <a:cs typeface="Times New Roman" panose="02020603050405020304" pitchFamily="18" charset="0"/>
              </a:rPr>
              <a:t>заседание </a:t>
            </a:r>
            <a:r>
              <a:rPr lang="ru-RU" sz="1600" dirty="0" smtClean="0">
                <a:solidFill>
                  <a:srgbClr val="E40D7E"/>
                </a:solidFill>
                <a:cs typeface="Times New Roman" panose="02020603050405020304" pitchFamily="18" charset="0"/>
              </a:rPr>
              <a:t>комитета по надзору </a:t>
            </a:r>
            <a:r>
              <a:rPr lang="ru-RU" sz="1600" dirty="0">
                <a:solidFill>
                  <a:srgbClr val="E40D7E"/>
                </a:solidFill>
                <a:cs typeface="Times New Roman" panose="02020603050405020304" pitchFamily="18" charset="0"/>
              </a:rPr>
              <a:t>за зимними универсиадами ФИСУ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по итогам которого получена высокая оценка хода подготовки к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Играм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E40D7E"/>
                </a:solidFill>
                <a:cs typeface="Times New Roman" panose="02020603050405020304" pitchFamily="18" charset="0"/>
              </a:rPr>
              <a:t>встреча </a:t>
            </a:r>
            <a:r>
              <a:rPr lang="ru-RU" sz="1600" dirty="0">
                <a:solidFill>
                  <a:srgbClr val="E40D7E"/>
                </a:solidFill>
                <a:cs typeface="Times New Roman" panose="02020603050405020304" pitchFamily="18" charset="0"/>
              </a:rPr>
              <a:t>глав делегаций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– официальный визит представителей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национальных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федераций студенческого спорта в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город – организатор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Студенческих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игр (представители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24 стран 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 делегация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ФИСУ)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rgbClr val="015CAB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2"/>
          <a:stretch/>
        </p:blipFill>
        <p:spPr>
          <a:xfrm>
            <a:off x="1054646" y="1125538"/>
            <a:ext cx="4212127" cy="21503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5056"/>
          <a:stretch/>
        </p:blipFill>
        <p:spPr>
          <a:xfrm>
            <a:off x="1054646" y="3372556"/>
            <a:ext cx="4217424" cy="2304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22" y="528302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инспекционный визит ФИСУ </a:t>
            </a:r>
          </a:p>
        </p:txBody>
      </p:sp>
    </p:spTree>
    <p:extLst>
      <p:ext uri="{BB962C8B-B14F-4D97-AF65-F5344CB8AC3E}">
        <p14:creationId xmlns:p14="http://schemas.microsoft.com/office/powerpoint/2010/main" val="7009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" y="0"/>
            <a:ext cx="12190413" cy="6857106"/>
          </a:xfrm>
          <a:prstGeom prst="rect">
            <a:avLst/>
          </a:prstGeom>
        </p:spPr>
      </p:pic>
      <p:pic>
        <p:nvPicPr>
          <p:cNvPr id="74" name="Изображение 1" descr="ÌÏÇÏ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4" y="1557586"/>
            <a:ext cx="187319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0" y="3686935"/>
            <a:ext cx="12190413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a typeface="+mj-ea"/>
                <a:cs typeface="+mj-cs"/>
              </a:rPr>
              <a:t>ПОДГОТОВКА К ТЕСТОВЫМ СОРЕВНОВАНИЯМ</a:t>
            </a:r>
            <a:endParaRPr lang="en-US" dirty="0">
              <a:solidFill>
                <a:srgbClr val="0070C0"/>
              </a:solidFill>
              <a:ea typeface="+mj-ea"/>
              <a:cs typeface="+mj-cs"/>
            </a:endParaRPr>
          </a:p>
          <a:p>
            <a:pPr algn="ctr"/>
            <a:endParaRPr lang="ru-RU" b="1" dirty="0" smtClean="0">
              <a:solidFill>
                <a:srgbClr val="0082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b="1" dirty="0">
              <a:solidFill>
                <a:srgbClr val="0082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0082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b="1" dirty="0">
              <a:solidFill>
                <a:srgbClr val="0082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0082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5303118" y="1258918"/>
            <a:ext cx="6048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Даты: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30.11 – 02.12.2018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Дисциплины</a:t>
            </a:r>
            <a:r>
              <a:rPr lang="en-US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(Ж</a:t>
            </a:r>
            <a:r>
              <a:rPr lang="en-US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/</a:t>
            </a:r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М):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Индивидуальная гонка;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Спринт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800" b="1" dirty="0" smtClean="0">
              <a:solidFill>
                <a:srgbClr val="EE268F"/>
              </a:solidFill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4 комплекта медалей/12 медалей</a:t>
            </a:r>
            <a:endParaRPr lang="ru-RU" sz="1800" dirty="0">
              <a:solidFill>
                <a:srgbClr val="2E75B6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Ожидаемое количество участников: </a:t>
            </a:r>
            <a:endParaRPr lang="en-US" sz="1800" b="1" dirty="0" smtClean="0">
              <a:solidFill>
                <a:srgbClr val="EE268F"/>
              </a:solidFill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50 субъектов РФ,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250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спортсменов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(150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мужчин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100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женщин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), </a:t>
            </a:r>
            <a:r>
              <a:rPr lang="ru-RU" sz="1800" dirty="0">
                <a:solidFill>
                  <a:srgbClr val="2E75B6"/>
                </a:solidFill>
                <a:cs typeface="Times New Roman" panose="02020603050405020304" pitchFamily="18" charset="0"/>
              </a:rPr>
              <a:t>100 </a:t>
            </a: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судей, </a:t>
            </a:r>
            <a:r>
              <a:rPr lang="ru-RU" sz="1800" dirty="0">
                <a:solidFill>
                  <a:srgbClr val="2E75B6"/>
                </a:solidFill>
                <a:cs typeface="Times New Roman" panose="02020603050405020304" pitchFamily="18" charset="0"/>
              </a:rPr>
              <a:t>100 </a:t>
            </a: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представителей команд </a:t>
            </a:r>
            <a:b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и обслуживающего персонала </a:t>
            </a:r>
            <a:endParaRPr lang="en-US" sz="1800" dirty="0" smtClean="0">
              <a:solidFill>
                <a:srgbClr val="2E75B6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1258918"/>
            <a:ext cx="4752528" cy="3483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03118" y="4687036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E75B6"/>
                </a:solidFill>
                <a:cs typeface="Times New Roman" panose="02020603050405020304" pitchFamily="18" charset="0"/>
              </a:rPr>
              <a:t>К спортивным соревнованиям допускаются мужчины </a:t>
            </a: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и </a:t>
            </a:r>
            <a:r>
              <a:rPr lang="ru-RU" sz="1800" dirty="0">
                <a:solidFill>
                  <a:srgbClr val="2E75B6"/>
                </a:solidFill>
                <a:cs typeface="Times New Roman" panose="02020603050405020304" pitchFamily="18" charset="0"/>
              </a:rPr>
              <a:t>женщины, а </a:t>
            </a: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также спортсмены не </a:t>
            </a:r>
            <a:r>
              <a:rPr lang="ru-RU" sz="1800" dirty="0">
                <a:solidFill>
                  <a:srgbClr val="2E75B6"/>
                </a:solidFill>
                <a:cs typeface="Times New Roman" panose="02020603050405020304" pitchFamily="18" charset="0"/>
              </a:rPr>
              <a:t>моложе 16 лет, имеющие FIS/RUS код (активный</a:t>
            </a:r>
            <a:r>
              <a:rPr lang="ru-RU" sz="1800" dirty="0" smtClean="0">
                <a:solidFill>
                  <a:srgbClr val="2E75B6"/>
                </a:solidFill>
                <a:cs typeface="Times New Roman" panose="02020603050405020304" pitchFamily="18" charset="0"/>
              </a:rPr>
              <a:t>)</a:t>
            </a:r>
            <a:endParaRPr lang="ru-RU" sz="1800" dirty="0">
              <a:solidFill>
                <a:srgbClr val="2E75B6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62478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I </a:t>
            </a:r>
            <a:r>
              <a:rPr lang="ru-RU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ЭТАП КУБКА РОССИИ ПО ЛЫЖНЫМ ГОНКАМ</a:t>
            </a:r>
          </a:p>
        </p:txBody>
      </p:sp>
    </p:spTree>
    <p:extLst>
      <p:ext uri="{BB962C8B-B14F-4D97-AF65-F5344CB8AC3E}">
        <p14:creationId xmlns:p14="http://schemas.microsoft.com/office/powerpoint/2010/main" val="23368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680" y="1090443"/>
            <a:ext cx="8475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Название: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ЭТАПЫ КУБКА РОССИИ (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FIS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ПЕРВЕНСТВО РОССИИ</a:t>
            </a:r>
          </a:p>
          <a:p>
            <a:endParaRPr lang="ru-RU" sz="1800" b="1" u="sng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Даты: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14 – 29.12.2018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(MO, AE, SS, HP, BA)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14 – 19.01.2019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(SX)</a:t>
            </a:r>
          </a:p>
          <a:p>
            <a:endParaRPr lang="en-US" sz="18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Объект: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Кластер «Сопка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Дисциплины (Ж</a:t>
            </a:r>
            <a:r>
              <a:rPr lang="en-US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М): </a:t>
            </a:r>
            <a:endParaRPr lang="ru-RU" sz="1800" b="1" dirty="0">
              <a:solidFill>
                <a:srgbClr val="EE268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Могул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(14 – 19.12);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Акробатика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(АЕ) (21 – 26.12);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Слоуп-стайл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SS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(22 – 29.12);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Хаф-пайп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(22 – 29.12);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Биг-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эйр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(22 – 29.12);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Ски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-кросс 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SX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Ожидаемое количество участников: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стран, 230 спортсменов.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43423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ОБЩАЯ ИНФОРМАЦИЯ (ФРИСТАЙЛ)</a:t>
            </a:r>
          </a:p>
        </p:txBody>
      </p:sp>
      <p:pic>
        <p:nvPicPr>
          <p:cNvPr id="1028" name="Picture 4" descr="http://www.grevs.ru/upload/iblock/cb5/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10" y="1387751"/>
            <a:ext cx="6408712" cy="39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558" y="1015777"/>
            <a:ext cx="56166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Название: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ЭТАПЫ КУБКА РОССИИ</a:t>
            </a:r>
          </a:p>
          <a:p>
            <a:endParaRPr lang="en-US" sz="1800" b="1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Даты:</a:t>
            </a:r>
            <a:r>
              <a:rPr lang="ru-RU" sz="1800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16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­–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23.12.2018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(SS, BA, HP)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;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        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14 – 20.01.2019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(PSL, PGS, SBX)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Объект: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Кластер «Сопка»;</a:t>
            </a: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Дисциплины (Ж</a:t>
            </a:r>
            <a:r>
              <a:rPr lang="en-US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/</a:t>
            </a:r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М):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Слоуп-стайл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SS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Биг-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эйр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BA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Хаф-пайп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HP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);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Параллельный слалом 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PSL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Параллельный слалом-гигант (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PGS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);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Сноуборд-кросс (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SBX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Ожидаемое количество участников: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0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0 спортсменов.</a:t>
            </a: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43423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ОБЩАЯ ИНФОРМАЦИЯ </a:t>
            </a: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(СНОУБОРД)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www.grevs.ru/upload/iblock/cb5/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10" y="1021683"/>
            <a:ext cx="6408712" cy="39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 descr="ÌÏÇÏ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906" y="1298677"/>
            <a:ext cx="1974600" cy="19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50590" y="2024367"/>
            <a:ext cx="1909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5B9BD5"/>
                </a:solidFill>
              </a:rPr>
              <a:t>Ноябрь</a:t>
            </a:r>
            <a:r>
              <a:rPr lang="en-US" altLang="ru-RU" sz="1400" dirty="0" smtClean="0">
                <a:solidFill>
                  <a:srgbClr val="5B9BD5"/>
                </a:solidFill>
              </a:rPr>
              <a:t>| </a:t>
            </a:r>
            <a:r>
              <a:rPr lang="ru-RU" altLang="ru-RU" sz="1400" dirty="0">
                <a:solidFill>
                  <a:srgbClr val="5B9BD5"/>
                </a:solidFill>
              </a:rPr>
              <a:t>2018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5B9BD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674204"/>
            <a:ext cx="12191998" cy="23124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400" dirty="0">
                <a:solidFill>
                  <a:srgbClr val="0070C0"/>
                </a:solidFill>
              </a:rPr>
              <a:t>Вопрос № 1</a:t>
            </a:r>
          </a:p>
          <a:p>
            <a:pPr algn="ctr">
              <a:spcBef>
                <a:spcPct val="0"/>
              </a:spcBef>
              <a:spcAft>
                <a:spcPts val="800"/>
              </a:spcAft>
            </a:pPr>
            <a:r>
              <a:rPr lang="ru-RU" dirty="0">
                <a:solidFill>
                  <a:srgbClr val="0070C0"/>
                </a:solidFill>
              </a:rPr>
              <a:t>Об итогах проведения тестовых соревнований </a:t>
            </a:r>
            <a:r>
              <a:rPr lang="ru-RU" dirty="0" smtClean="0">
                <a:solidFill>
                  <a:srgbClr val="0070C0"/>
                </a:solidFill>
              </a:rPr>
              <a:t>Зимней универсиады 2019 </a:t>
            </a:r>
          </a:p>
          <a:p>
            <a:pPr algn="ctr">
              <a:spcBef>
                <a:spcPct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70C0"/>
                </a:solidFill>
              </a:rPr>
              <a:t>и </a:t>
            </a:r>
            <a:r>
              <a:rPr lang="ru-RU" dirty="0">
                <a:solidFill>
                  <a:srgbClr val="0070C0"/>
                </a:solidFill>
              </a:rPr>
              <a:t>готовности к проведению </a:t>
            </a:r>
            <a:r>
              <a:rPr lang="ru-RU" dirty="0" smtClean="0">
                <a:solidFill>
                  <a:srgbClr val="0070C0"/>
                </a:solidFill>
              </a:rPr>
              <a:t>тестовых соревнований </a:t>
            </a:r>
          </a:p>
          <a:p>
            <a:pPr algn="ctr">
              <a:spcBef>
                <a:spcPct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70C0"/>
                </a:solidFill>
              </a:rPr>
              <a:t>по </a:t>
            </a:r>
            <a:r>
              <a:rPr lang="ru-RU" dirty="0">
                <a:solidFill>
                  <a:srgbClr val="0070C0"/>
                </a:solidFill>
              </a:rPr>
              <a:t>лыжным гонкам, керлингу, фристайлу, сноуборду </a:t>
            </a:r>
            <a:endParaRPr lang="ru-RU" dirty="0" smtClean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70C0"/>
                </a:solidFill>
              </a:rPr>
              <a:t>в </a:t>
            </a:r>
            <a:r>
              <a:rPr lang="ru-RU" dirty="0">
                <a:solidFill>
                  <a:srgbClr val="0070C0"/>
                </a:solidFill>
              </a:rPr>
              <a:t>ноябре </a:t>
            </a:r>
            <a:r>
              <a:rPr lang="ru-RU" dirty="0" smtClean="0">
                <a:solidFill>
                  <a:srgbClr val="0070C0"/>
                </a:solidFill>
              </a:rPr>
              <a:t>– декабре </a:t>
            </a:r>
            <a:r>
              <a:rPr lang="ru-RU" dirty="0">
                <a:solidFill>
                  <a:srgbClr val="0070C0"/>
                </a:solidFill>
              </a:rPr>
              <a:t>2018 года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3" y="1485578"/>
            <a:ext cx="6404113" cy="39604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31310" y="2034637"/>
            <a:ext cx="449193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800" b="1" dirty="0">
              <a:solidFill>
                <a:srgbClr val="EE268F"/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Даты: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19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– 2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6.12.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2018</a:t>
            </a:r>
            <a:endParaRPr lang="en-US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Объект: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Дворец спорта им. Ивана Ярыгина</a:t>
            </a:r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Дисциплины: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Женский турнир</a:t>
            </a:r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EE268F"/>
                </a:solidFill>
                <a:cs typeface="Times New Roman" panose="02020603050405020304" pitchFamily="18" charset="0"/>
              </a:rPr>
              <a:t>Ожидаемое количество участников: </a:t>
            </a:r>
            <a:endParaRPr lang="en-US" sz="1800" b="1" dirty="0">
              <a:solidFill>
                <a:srgbClr val="EE268F"/>
              </a:solidFill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16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команд/6 субъектов РФ,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80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спортсменов</a:t>
            </a:r>
            <a:endParaRPr lang="ru-RU" sz="18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1681" y="524678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КУБОК РОССИИ СРЕДИ ЖЕНСКИХ КОМАНД ПО КЁРЛИНГУ</a:t>
            </a:r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1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 descr="ÌÏÇÏ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906" y="1298677"/>
            <a:ext cx="1974600" cy="19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50590" y="2024367"/>
            <a:ext cx="1909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5B9BD5"/>
                </a:solidFill>
              </a:rPr>
              <a:t>Ноябрь</a:t>
            </a:r>
            <a:r>
              <a:rPr lang="en-US" altLang="ru-RU" sz="1400" dirty="0" smtClean="0">
                <a:solidFill>
                  <a:srgbClr val="5B9BD5"/>
                </a:solidFill>
              </a:rPr>
              <a:t>| </a:t>
            </a:r>
            <a:r>
              <a:rPr lang="ru-RU" altLang="ru-RU" sz="1400" dirty="0">
                <a:solidFill>
                  <a:srgbClr val="5B9BD5"/>
                </a:solidFill>
              </a:rPr>
              <a:t>2018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5B9BD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674204"/>
            <a:ext cx="12191998" cy="20046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400" dirty="0">
                <a:solidFill>
                  <a:srgbClr val="E40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 </a:t>
            </a:r>
            <a:r>
              <a:rPr lang="ru-RU" dirty="0">
                <a:solidFill>
                  <a:srgbClr val="E40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400" dirty="0">
              <a:solidFill>
                <a:srgbClr val="E40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spcAft>
                <a:spcPts val="800"/>
              </a:spcAft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проведении тестовых соревнований Универсиады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взаимодействии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АНО «Дирекция Красноярск 2019» </a:t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общероссийскими федерациями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видам спорта,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включенным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программу Универсиады</a:t>
            </a:r>
          </a:p>
        </p:txBody>
      </p:sp>
    </p:spTree>
    <p:extLst>
      <p:ext uri="{BB962C8B-B14F-4D97-AF65-F5344CB8AC3E}">
        <p14:creationId xmlns:p14="http://schemas.microsoft.com/office/powerpoint/2010/main" val="19562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736451" y="909514"/>
          <a:ext cx="10729191" cy="5289040"/>
        </p:xfrm>
        <a:graphic>
          <a:graphicData uri="http://schemas.openxmlformats.org/drawingml/2006/table">
            <a:tbl>
              <a:tblPr/>
              <a:tblGrid>
                <a:gridCol w="539834">
                  <a:extLst>
                    <a:ext uri="{9D8B030D-6E8A-4147-A177-3AD203B41FA5}">
                      <a16:colId xmlns:a16="http://schemas.microsoft.com/office/drawing/2014/main" val="3253842613"/>
                    </a:ext>
                  </a:extLst>
                </a:gridCol>
                <a:gridCol w="2862105">
                  <a:extLst>
                    <a:ext uri="{9D8B030D-6E8A-4147-A177-3AD203B41FA5}">
                      <a16:colId xmlns:a16="http://schemas.microsoft.com/office/drawing/2014/main" val="1082193262"/>
                    </a:ext>
                  </a:extLst>
                </a:gridCol>
                <a:gridCol w="3345980">
                  <a:extLst>
                    <a:ext uri="{9D8B030D-6E8A-4147-A177-3AD203B41FA5}">
                      <a16:colId xmlns:a16="http://schemas.microsoft.com/office/drawing/2014/main" val="53159186"/>
                    </a:ext>
                  </a:extLst>
                </a:gridCol>
                <a:gridCol w="2083815">
                  <a:extLst>
                    <a:ext uri="{9D8B030D-6E8A-4147-A177-3AD203B41FA5}">
                      <a16:colId xmlns:a16="http://schemas.microsoft.com/office/drawing/2014/main" val="509866735"/>
                    </a:ext>
                  </a:extLst>
                </a:gridCol>
                <a:gridCol w="1897457">
                  <a:extLst>
                    <a:ext uri="{9D8B030D-6E8A-4147-A177-3AD203B41FA5}">
                      <a16:colId xmlns:a16="http://schemas.microsoft.com/office/drawing/2014/main" val="3890360359"/>
                    </a:ext>
                  </a:extLst>
                </a:gridCol>
              </a:tblGrid>
              <a:tr h="42579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Вид спорта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Количественный состав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судейской коллегии Зимней универсиады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 (чел.)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551396"/>
                  </a:ext>
                </a:extLst>
              </a:tr>
              <a:tr h="535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Национальные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судьи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Международные судьи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97744"/>
                  </a:ext>
                </a:extLst>
              </a:tr>
              <a:tr h="375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Горнолыжный спорт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674218"/>
                  </a:ext>
                </a:extLst>
              </a:tr>
              <a:tr h="395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Сноуборд/Фристайл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12063"/>
                  </a:ext>
                </a:extLst>
              </a:tr>
              <a:tr h="395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Биатлон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382251"/>
                  </a:ext>
                </a:extLst>
              </a:tr>
              <a:tr h="4156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Лыжные гонки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175287"/>
                  </a:ext>
                </a:extLst>
              </a:tr>
              <a:tr h="385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Спортивное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ориентирование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299285"/>
                  </a:ext>
                </a:extLst>
              </a:tr>
              <a:tr h="385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Керлинг 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582660"/>
                  </a:ext>
                </a:extLst>
              </a:tr>
              <a:tr h="395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Хоккей 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84748"/>
                  </a:ext>
                </a:extLst>
              </a:tr>
              <a:tr h="4055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Фигурное катание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 коньках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354525"/>
                  </a:ext>
                </a:extLst>
              </a:tr>
              <a:tr h="4562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Шорт-трек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757602"/>
                  </a:ext>
                </a:extLst>
              </a:tr>
              <a:tr h="4663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Хоккей с мячом 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450136"/>
                  </a:ext>
                </a:extLst>
              </a:tr>
              <a:tr h="2518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1082</a:t>
                      </a:r>
                    </a:p>
                  </a:txBody>
                  <a:tcPr marL="7129" marR="7129" marT="7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7825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343423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ПРЕДВАРИТЕЛЬНЫЙ КОЛИЧЕСТВЕННЫЙ СОСТАВ СУДЕЙ ЗИМНЕЙ УНИВЕРСИАДЫ 2019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186994" y="4509914"/>
            <a:ext cx="604867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2" y="-314622"/>
            <a:ext cx="970105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59" y="501678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СОГЛАШЕНИЕ О СОТРУДНИЧЕСТВЕ ПО ПРОВЕДЕНИЮ СОРЕВНОВАНИЙ ЗИМНЕЙ УНИВЕРСИАДЫ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501678"/>
            <a:ext cx="970105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186994" y="4509914"/>
            <a:ext cx="604867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59" y="501678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ДОГОВОР ВОЗМЕЗДНОГО ОКАЗАНИЯ УСЛУГ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67" y="507645"/>
            <a:ext cx="970387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119123"/>
            <a:ext cx="12190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F81BD"/>
                </a:solidFill>
              </a:rPr>
              <a:t>СПОРТИВНОЕ </a:t>
            </a:r>
            <a:r>
              <a:rPr lang="ru-RU" b="1" dirty="0">
                <a:solidFill>
                  <a:srgbClr val="4F81BD"/>
                </a:solidFill>
              </a:rPr>
              <a:t>ОРИЕНТИРОВАНИЕ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0550" y="865225"/>
            <a:ext cx="6768752" cy="28315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070C0"/>
                </a:solidFill>
              </a:rPr>
              <a:t>02</a:t>
            </a:r>
            <a:r>
              <a:rPr lang="ru-RU" sz="1800" dirty="0" smtClean="0">
                <a:solidFill>
                  <a:schemeClr val="accent1"/>
                </a:solidFill>
              </a:rPr>
              <a:t>–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11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марта 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  <a:r>
              <a:rPr lang="en-US" alt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года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107 чел. из 20 стран*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 медалей: </a:t>
            </a:r>
            <a:r>
              <a:rPr lang="ru-RU" sz="1800" dirty="0" smtClean="0">
                <a:solidFill>
                  <a:srgbClr val="0070C0"/>
                </a:solidFill>
              </a:rPr>
              <a:t>7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02.11.2018 по итогам этапа количественных заявок </a:t>
            </a:r>
            <a:r>
              <a:rPr lang="en-US" sz="1400" i="1" dirty="0" smtClean="0">
                <a:solidFill>
                  <a:srgbClr val="0070C0"/>
                </a:solidFill>
              </a:rPr>
              <a:t>Q</a:t>
            </a:r>
            <a:endParaRPr lang="ru-RU" sz="1400" i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90550" y="4347610"/>
          <a:ext cx="7038943" cy="1573794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854367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6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2241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спортивного ориентирования </a:t>
                      </a:r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России</a:t>
                      </a: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сети нестационарных трасс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спортивного ориентирования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  <a:tr h="669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737755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90550" y="1117367"/>
            <a:ext cx="402406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Кластер «Радуга»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975278"/>
            <a:ext cx="4680521" cy="30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33586" y="147810"/>
            <a:ext cx="1219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ГОРНОЛЫЖНЫЙ СПОРТ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>
          <a:xfrm>
            <a:off x="6542586" y="1026877"/>
            <a:ext cx="5107374" cy="32028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558" y="609475"/>
            <a:ext cx="676875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</a:t>
            </a:r>
            <a:r>
              <a:rPr lang="ru-RU" sz="1800" b="1" dirty="0">
                <a:solidFill>
                  <a:srgbClr val="E40D7E"/>
                </a:solidFill>
              </a:rPr>
              <a:t>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070C0"/>
                </a:solidFill>
              </a:rPr>
              <a:t>1</a:t>
            </a:r>
            <a:r>
              <a:rPr lang="ru-RU" sz="1800" dirty="0" smtClean="0">
                <a:solidFill>
                  <a:schemeClr val="accent1"/>
                </a:solidFill>
              </a:rPr>
              <a:t>–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12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марта 2019</a:t>
            </a:r>
            <a:r>
              <a:rPr lang="en-US" altLang="ru-RU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года</a:t>
            </a:r>
            <a:endParaRPr lang="ru-RU" sz="1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>
                <a:solidFill>
                  <a:srgbClr val="0070C0"/>
                </a:solidFill>
              </a:rPr>
              <a:t>252 чел. из 37 стран*</a:t>
            </a:r>
            <a:endParaRPr lang="ru-RU" sz="1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</a:t>
            </a:r>
            <a:r>
              <a:rPr lang="ru-RU" sz="1800" b="1" dirty="0">
                <a:solidFill>
                  <a:srgbClr val="0070C0"/>
                </a:solidFill>
              </a:rPr>
              <a:t>медалей: </a:t>
            </a:r>
            <a:r>
              <a:rPr lang="ru-RU" sz="1800" dirty="0">
                <a:solidFill>
                  <a:srgbClr val="0070C0"/>
                </a:solidFill>
              </a:rPr>
              <a:t>9 ед.</a:t>
            </a: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02.11.2018 </a:t>
            </a:r>
            <a:r>
              <a:rPr lang="ru-RU" sz="1400" i="1" dirty="0">
                <a:solidFill>
                  <a:srgbClr val="0070C0"/>
                </a:solidFill>
              </a:rPr>
              <a:t>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8542" y="4365898"/>
          <a:ext cx="6512695" cy="1439218"/>
        </p:xfrm>
        <a:graphic>
          <a:graphicData uri="http://schemas.openxmlformats.org/drawingml/2006/table">
            <a:tbl>
              <a:tblPr firstRow="1" firstCol="1" bandRow="1"/>
              <a:tblGrid>
                <a:gridCol w="1975969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77833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458893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674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2255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горнолыжного спорта России</a:t>
                      </a: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трасс</a:t>
                      </a: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Национальная горнолыжная лига (НГЛ)</a:t>
                      </a: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  <a:tr h="538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737755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62558" y="1062269"/>
            <a:ext cx="489654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err="1" smtClean="0">
                <a:solidFill>
                  <a:srgbClr val="015CAB"/>
                </a:solidFill>
              </a:rPr>
              <a:t>Фанпарк</a:t>
            </a:r>
            <a:r>
              <a:rPr lang="ru-RU" sz="1800" b="1" dirty="0" smtClean="0">
                <a:solidFill>
                  <a:srgbClr val="015CAB"/>
                </a:solidFill>
              </a:rPr>
              <a:t> «Бобровый лог»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31309" y="3805487"/>
            <a:ext cx="4990871" cy="25853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Обоснование для привлечения оператора: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1. Юридическая доверенность от Федерации на проведение всех соревнований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2. Успешный опыт проведения тестовых соревнований</a:t>
            </a:r>
            <a:endParaRPr lang="ru-RU" sz="1800" i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3. Главный судья соревнований –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Алексей Орлов Россия 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33586" y="147810"/>
            <a:ext cx="1219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ХОККЕЙ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8257" y="1157217"/>
            <a:ext cx="6768752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070C0"/>
                </a:solidFill>
              </a:rPr>
              <a:t>1</a:t>
            </a:r>
            <a:r>
              <a:rPr lang="ru-RU" sz="1800" dirty="0" smtClean="0">
                <a:solidFill>
                  <a:schemeClr val="accent1"/>
                </a:solidFill>
              </a:rPr>
              <a:t>–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12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марта 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  <a:r>
              <a:rPr lang="en-US" alt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</a:rPr>
              <a:t>года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12 мужских команд,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6 женских команд, </a:t>
            </a:r>
            <a:r>
              <a:rPr lang="en-US" sz="1800" dirty="0" smtClean="0">
                <a:solidFill>
                  <a:srgbClr val="0070C0"/>
                </a:solidFill>
              </a:rPr>
              <a:t>409 </a:t>
            </a:r>
            <a:r>
              <a:rPr lang="ru-RU" sz="1800" dirty="0" smtClean="0">
                <a:solidFill>
                  <a:srgbClr val="0070C0"/>
                </a:solidFill>
              </a:rPr>
              <a:t>чел., 13 стран* 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2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>
                <a:solidFill>
                  <a:srgbClr val="0070C0"/>
                </a:solidFill>
              </a:rPr>
              <a:t>* </a:t>
            </a:r>
            <a:r>
              <a:rPr lang="ru-RU" sz="1400" i="1" dirty="0" smtClean="0">
                <a:solidFill>
                  <a:srgbClr val="0070C0"/>
                </a:solidFill>
              </a:rPr>
              <a:t>На 02.11.2018 </a:t>
            </a:r>
            <a:r>
              <a:rPr lang="ru-RU" sz="1400" i="1" dirty="0">
                <a:solidFill>
                  <a:srgbClr val="0070C0"/>
                </a:solidFill>
              </a:rPr>
              <a:t>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8542" y="4298979"/>
          <a:ext cx="6599263" cy="1295204"/>
        </p:xfrm>
        <a:graphic>
          <a:graphicData uri="http://schemas.openxmlformats.org/drawingml/2006/table">
            <a:tbl>
              <a:tblPr firstRow="1" firstCol="1" bandRow="1"/>
              <a:tblGrid>
                <a:gridCol w="2002234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118744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478285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777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518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хоккея </a:t>
                      </a:r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России</a:t>
                      </a: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хоккея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78257" y="861555"/>
            <a:ext cx="600688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Спортивные объекты: 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15CAB"/>
                </a:solidFill>
              </a:rPr>
              <a:t>Ледовый дворец «Кристалл арена», 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15CAB"/>
                </a:solidFill>
              </a:rPr>
              <a:t>Крытый каток «Первомайский», </a:t>
            </a:r>
            <a:br>
              <a:rPr lang="ru-RU" sz="1800" b="1" dirty="0" smtClean="0">
                <a:solidFill>
                  <a:srgbClr val="015CAB"/>
                </a:solidFill>
              </a:rPr>
            </a:br>
            <a:r>
              <a:rPr lang="ru-RU" sz="1800" b="1" dirty="0" smtClean="0">
                <a:solidFill>
                  <a:srgbClr val="015CAB"/>
                </a:solidFill>
              </a:rPr>
              <a:t>Многофункциональный комплекс «Арена. Север»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02" y="1062789"/>
            <a:ext cx="4752528" cy="30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33586" y="147810"/>
            <a:ext cx="1219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ФИГУРНОЕ КАТАНИЕ НА КОНЬКАХ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558" y="1284786"/>
            <a:ext cx="6768752" cy="28315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3–9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183 чел. из 37 стран*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5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>
                <a:solidFill>
                  <a:srgbClr val="0070C0"/>
                </a:solidFill>
              </a:rPr>
              <a:t>* </a:t>
            </a:r>
            <a:r>
              <a:rPr lang="ru-RU" sz="1400" i="1" dirty="0" smtClean="0">
                <a:solidFill>
                  <a:srgbClr val="0070C0"/>
                </a:solidFill>
              </a:rPr>
              <a:t>На 02.11.2018 </a:t>
            </a:r>
            <a:r>
              <a:rPr lang="ru-RU" sz="1400" i="1" dirty="0">
                <a:solidFill>
                  <a:srgbClr val="0070C0"/>
                </a:solidFill>
              </a:rPr>
              <a:t>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8542" y="4612373"/>
          <a:ext cx="6743278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1865162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8469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93425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621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по 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210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фигурного катания на коньках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фигурного катания на коньках Красноярского края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62558" y="1123325"/>
            <a:ext cx="58326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Спортивно-зрелищный комплекс</a:t>
            </a:r>
            <a:br>
              <a:rPr lang="ru-RU" sz="1800" b="1" dirty="0" smtClean="0">
                <a:solidFill>
                  <a:srgbClr val="015CAB"/>
                </a:solidFill>
              </a:rPr>
            </a:br>
            <a:r>
              <a:rPr lang="ru-RU" sz="1800" b="1" dirty="0" smtClean="0">
                <a:solidFill>
                  <a:srgbClr val="015CAB"/>
                </a:solidFill>
              </a:rPr>
              <a:t>«Платинум Арена Красноярск»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r="10759"/>
          <a:stretch/>
        </p:blipFill>
        <p:spPr>
          <a:xfrm>
            <a:off x="6743278" y="1123325"/>
            <a:ext cx="4824536" cy="315446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018508" y="3842920"/>
            <a:ext cx="5053362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Обоснование для привлечения оператора: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Успешный опыт проведения тестовых соревнований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Оператор – профильная организация по виду спорта 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Национальный технический делегат –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Александр Коган Россия, главный судья – Ольга Кожемякина Россия 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00737" y="1169151"/>
            <a:ext cx="2610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srgbClr val="E5007C"/>
                </a:solidFill>
              </a:rPr>
              <a:t>1–8 </a:t>
            </a:r>
            <a:r>
              <a:rPr lang="ru-RU" sz="2000" dirty="0">
                <a:solidFill>
                  <a:srgbClr val="E5007C"/>
                </a:solidFill>
              </a:rPr>
              <a:t>октября 2018 </a:t>
            </a:r>
            <a:r>
              <a:rPr lang="ru-RU" sz="2000" dirty="0" smtClean="0">
                <a:solidFill>
                  <a:srgbClr val="E5007C"/>
                </a:solidFill>
              </a:rPr>
              <a:t>года</a:t>
            </a:r>
            <a:endParaRPr lang="ru-RU" sz="2000" dirty="0">
              <a:solidFill>
                <a:srgbClr val="E5007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82201" y="1758355"/>
            <a:ext cx="45094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/>
            <a:r>
              <a:rPr lang="ru-RU" sz="1800" b="1" dirty="0">
                <a:solidFill>
                  <a:srgbClr val="E40D7E"/>
                </a:solidFill>
              </a:rPr>
              <a:t>Турнир проведен в 2 этапа: </a:t>
            </a: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r>
              <a:rPr lang="ru-RU" sz="1800" dirty="0">
                <a:solidFill>
                  <a:srgbClr val="0070C0"/>
                </a:solidFill>
              </a:rPr>
              <a:t>со 2 по 4 октября – групповой этап, </a:t>
            </a:r>
            <a:br>
              <a:rPr lang="ru-RU" sz="1800" dirty="0">
                <a:solidFill>
                  <a:srgbClr val="0070C0"/>
                </a:solidFill>
              </a:rPr>
            </a:br>
            <a:r>
              <a:rPr lang="ru-RU" sz="1800" dirty="0">
                <a:solidFill>
                  <a:srgbClr val="0070C0"/>
                </a:solidFill>
              </a:rPr>
              <a:t>с 6 по 7 октября – плей-офф</a:t>
            </a:r>
            <a:r>
              <a:rPr lang="ru-RU" sz="1800" dirty="0" smtClean="0">
                <a:solidFill>
                  <a:srgbClr val="0070C0"/>
                </a:solidFill>
              </a:rPr>
              <a:t>.</a:t>
            </a:r>
            <a:endParaRPr lang="en-US" sz="1800" dirty="0" smtClean="0">
              <a:solidFill>
                <a:srgbClr val="0070C0"/>
              </a:solidFill>
            </a:endParaRPr>
          </a:p>
          <a:p>
            <a:pPr marL="173038"/>
            <a:endParaRPr lang="ru-RU" sz="1800" dirty="0">
              <a:solidFill>
                <a:srgbClr val="0070C0"/>
              </a:solidFill>
            </a:endParaRPr>
          </a:p>
          <a:p>
            <a:pPr marL="173038"/>
            <a:r>
              <a:rPr lang="ru-RU" sz="1800" dirty="0" smtClean="0">
                <a:solidFill>
                  <a:srgbClr val="0070C0"/>
                </a:solidFill>
              </a:rPr>
              <a:t>176 </a:t>
            </a:r>
            <a:r>
              <a:rPr lang="ru-RU" sz="1800" dirty="0">
                <a:solidFill>
                  <a:srgbClr val="0070C0"/>
                </a:solidFill>
              </a:rPr>
              <a:t>спортсменов </a:t>
            </a:r>
            <a:endParaRPr lang="en-US" sz="1800" dirty="0" smtClean="0">
              <a:solidFill>
                <a:srgbClr val="0070C0"/>
              </a:solidFill>
            </a:endParaRPr>
          </a:p>
          <a:p>
            <a:pPr marL="173038"/>
            <a:endParaRPr lang="ru-RU" sz="1800" dirty="0" smtClean="0">
              <a:solidFill>
                <a:srgbClr val="0070C0"/>
              </a:solidFill>
            </a:endParaRPr>
          </a:p>
          <a:p>
            <a:pPr marL="173038"/>
            <a:r>
              <a:rPr lang="en-US" sz="1800" dirty="0" smtClean="0">
                <a:solidFill>
                  <a:srgbClr val="0070C0"/>
                </a:solidFill>
              </a:rPr>
              <a:t>4</a:t>
            </a:r>
            <a:r>
              <a:rPr lang="ru-RU" sz="1800" dirty="0" smtClean="0">
                <a:solidFill>
                  <a:srgbClr val="0070C0"/>
                </a:solidFill>
              </a:rPr>
              <a:t> страны:</a:t>
            </a:r>
            <a:endParaRPr lang="ru-RU" sz="1800" dirty="0">
              <a:solidFill>
                <a:srgbClr val="0070C0"/>
              </a:solidFill>
            </a:endParaRP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Россия </a:t>
            </a:r>
            <a:r>
              <a:rPr lang="ru-RU" sz="1800" dirty="0">
                <a:solidFill>
                  <a:srgbClr val="0070C0"/>
                </a:solidFill>
              </a:rPr>
              <a:t>(</a:t>
            </a:r>
            <a:r>
              <a:rPr lang="en-US" sz="1800" dirty="0">
                <a:solidFill>
                  <a:srgbClr val="0070C0"/>
                </a:solidFill>
              </a:rPr>
              <a:t>4</a:t>
            </a:r>
            <a:r>
              <a:rPr lang="ru-RU" sz="1800" dirty="0">
                <a:solidFill>
                  <a:srgbClr val="0070C0"/>
                </a:solidFill>
              </a:rPr>
              <a:t> команды</a:t>
            </a:r>
            <a:r>
              <a:rPr lang="ru-RU" sz="1800" dirty="0" smtClean="0">
                <a:solidFill>
                  <a:srgbClr val="0070C0"/>
                </a:solidFill>
              </a:rPr>
              <a:t>)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США</a:t>
            </a:r>
            <a:r>
              <a:rPr lang="ru-RU" sz="1800" dirty="0">
                <a:solidFill>
                  <a:srgbClr val="0070C0"/>
                </a:solidFill>
              </a:rPr>
              <a:t> (2 команды</a:t>
            </a:r>
            <a:r>
              <a:rPr lang="ru-RU" sz="1800" dirty="0" smtClean="0">
                <a:solidFill>
                  <a:srgbClr val="0070C0"/>
                </a:solidFill>
              </a:rPr>
              <a:t>)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Чехия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Словакия</a:t>
            </a:r>
            <a:endParaRPr lang="en-US" sz="1800" dirty="0" smtClean="0">
              <a:solidFill>
                <a:srgbClr val="0070C0"/>
              </a:solidFill>
            </a:endParaRPr>
          </a:p>
          <a:p>
            <a:pPr marL="458788" indent="-285750"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0070C0"/>
              </a:solidFill>
            </a:endParaRPr>
          </a:p>
          <a:p>
            <a:pPr marL="173038"/>
            <a:r>
              <a:rPr lang="ru-RU" sz="1800" dirty="0" smtClean="0">
                <a:solidFill>
                  <a:srgbClr val="0070C0"/>
                </a:solidFill>
              </a:rPr>
              <a:t>Более 14 </a:t>
            </a:r>
            <a:r>
              <a:rPr lang="ru-RU" sz="1800" dirty="0">
                <a:solidFill>
                  <a:srgbClr val="0070C0"/>
                </a:solidFill>
              </a:rPr>
              <a:t>000 </a:t>
            </a:r>
            <a:r>
              <a:rPr lang="ru-RU" sz="1800" dirty="0" smtClean="0">
                <a:solidFill>
                  <a:srgbClr val="0070C0"/>
                </a:solidFill>
              </a:rPr>
              <a:t>зрителей</a:t>
            </a:r>
            <a:endParaRPr lang="en-US" sz="1800" dirty="0" smtClean="0">
              <a:solidFill>
                <a:srgbClr val="0070C0"/>
              </a:solidFill>
            </a:endParaRPr>
          </a:p>
          <a:p>
            <a:pPr marL="173038"/>
            <a:endParaRPr lang="ru-RU" sz="1800" dirty="0">
              <a:solidFill>
                <a:srgbClr val="0070C0"/>
              </a:solidFill>
            </a:endParaRPr>
          </a:p>
          <a:p>
            <a:pPr marL="173038"/>
            <a:r>
              <a:rPr lang="ru-RU" sz="1800" dirty="0" smtClean="0">
                <a:solidFill>
                  <a:srgbClr val="0070C0"/>
                </a:solidFill>
              </a:rPr>
              <a:t>35 специалистов привлечено для судейства</a:t>
            </a:r>
            <a:endParaRPr lang="ru-RU" sz="1800" dirty="0">
              <a:solidFill>
                <a:srgbClr val="0070C0"/>
              </a:solidFill>
            </a:endParaRPr>
          </a:p>
          <a:p>
            <a:pPr marL="173038"/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shc_stories_1080x19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07" y="1369206"/>
            <a:ext cx="2488393" cy="443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48" y="537382"/>
            <a:ext cx="12202094" cy="632259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2563"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Международный турнир по хоккею среди студентов </a:t>
            </a:r>
          </a:p>
          <a:p>
            <a:pPr lvl="0" indent="182563" algn="ctr"/>
            <a:r>
              <a:rPr lang="en-US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Student hockey Challenge</a:t>
            </a:r>
            <a:endParaRPr lang="ru-RU" sz="1800" b="1" cap="all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2915" y="116371"/>
            <a:ext cx="1219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КОНЬКОБЕЖНЫЙ СПОРТ (ШОРТ-ТРЕК)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9144" y="693167"/>
            <a:ext cx="676875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2–6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110 чел. из 20 стран*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8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8542" y="4581922"/>
          <a:ext cx="6671270" cy="1188991"/>
        </p:xfrm>
        <a:graphic>
          <a:graphicData uri="http://schemas.openxmlformats.org/drawingml/2006/table">
            <a:tbl>
              <a:tblPr firstRow="1" firstCol="1" bandRow="1"/>
              <a:tblGrid>
                <a:gridCol w="1845245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5175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74274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713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475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Союз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конькобежцев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АНО «</a:t>
                      </a:r>
                      <a:r>
                        <a:rPr lang="ru-RU" sz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Шорттреккер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49144" y="970981"/>
            <a:ext cx="612068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Многофункциональный комплекс «Арена. Север»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46" y="1053530"/>
            <a:ext cx="5184576" cy="33125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018508" y="3842920"/>
            <a:ext cx="4392488" cy="31393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Обоснование для привлечения оператора: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Успешный опыт проведения тестовых соревнований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>
                <a:solidFill>
                  <a:srgbClr val="0070C0"/>
                </a:solidFill>
              </a:rPr>
              <a:t>Оператор – профильная организация по виду спорта </a:t>
            </a:r>
            <a:endParaRPr lang="ru-RU" sz="1800" dirty="0" smtClean="0">
              <a:solidFill>
                <a:srgbClr val="0070C0"/>
              </a:solidFill>
            </a:endParaRP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Руководитель национальных судей –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Сергей Бойцов Россия</a:t>
            </a:r>
          </a:p>
          <a:p>
            <a:pPr>
              <a:spcBef>
                <a:spcPct val="0"/>
              </a:spcBef>
            </a:pP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38309" y="134904"/>
            <a:ext cx="1219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ЛЫЖНЫЕ ГОНКИ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558" y="533432"/>
            <a:ext cx="676875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1–12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213 чел. из 33 стран*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11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8542" y="4293890"/>
          <a:ext cx="6743278" cy="1670209"/>
        </p:xfrm>
        <a:graphic>
          <a:graphicData uri="http://schemas.openxmlformats.org/drawingml/2006/table">
            <a:tbl>
              <a:tblPr firstRow="1" firstCol="1" bandRow="1"/>
              <a:tblGrid>
                <a:gridCol w="1865162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8469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93425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777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по 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3750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лыжных гонок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трасс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спортивного ориентирования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728081"/>
                  </a:ext>
                </a:extLst>
              </a:tr>
              <a:tr h="51808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62558" y="1022318"/>
            <a:ext cx="489654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Кластер «Радуга»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1013842"/>
            <a:ext cx="5457211" cy="306968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031309" y="3805487"/>
            <a:ext cx="4990871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Обоснование для привлечения оператора: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Совместное использование спортивного объекта, стационарных трасс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2. Успешный опыт проведения Всемирных зимних игр военных 2017 в г. Сочи</a:t>
            </a:r>
            <a:endParaRPr lang="ru-RU" sz="1800" i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3. Главный судья соревнований –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Игорь </a:t>
            </a:r>
            <a:r>
              <a:rPr lang="ru-RU" sz="1800" dirty="0" err="1" smtClean="0">
                <a:solidFill>
                  <a:srgbClr val="0070C0"/>
                </a:solidFill>
              </a:rPr>
              <a:t>Беломестнов</a:t>
            </a:r>
            <a:r>
              <a:rPr lang="ru-RU" sz="1800" dirty="0" smtClean="0">
                <a:solidFill>
                  <a:srgbClr val="0070C0"/>
                </a:solidFill>
              </a:rPr>
              <a:t> Россия 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33586" y="143654"/>
            <a:ext cx="1219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ФРИСТАЙЛ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4566" y="619163"/>
            <a:ext cx="676875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1–12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157 чел. из 22 стран*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11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8542" y="4437906"/>
          <a:ext cx="6743278" cy="1262488"/>
        </p:xfrm>
        <a:graphic>
          <a:graphicData uri="http://schemas.openxmlformats.org/drawingml/2006/table">
            <a:tbl>
              <a:tblPr firstRow="1" firstCol="1" bandRow="1"/>
              <a:tblGrid>
                <a:gridCol w="1865162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8469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93425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621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по 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21092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фристайла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трасс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фристайла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13667"/>
                  </a:ext>
                </a:extLst>
              </a:tr>
              <a:tr h="21092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4566" y="1204380"/>
            <a:ext cx="489654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>
                <a:solidFill>
                  <a:srgbClr val="015CAB"/>
                </a:solidFill>
              </a:rPr>
              <a:t>К</a:t>
            </a:r>
            <a:r>
              <a:rPr lang="ru-RU" sz="1800" b="1" dirty="0" smtClean="0">
                <a:solidFill>
                  <a:srgbClr val="015CAB"/>
                </a:solidFill>
              </a:rPr>
              <a:t>ластер «Сопка»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5208"/>
          <a:stretch/>
        </p:blipFill>
        <p:spPr>
          <a:xfrm>
            <a:off x="6455246" y="1204380"/>
            <a:ext cx="5396588" cy="31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33586" y="189434"/>
            <a:ext cx="12194822" cy="38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algn="ctr"/>
            <a:r>
              <a:rPr lang="ru-RU" b="1" dirty="0">
                <a:solidFill>
                  <a:srgbClr val="4F81BD"/>
                </a:solidFill>
              </a:rPr>
              <a:t>СНОУБОРД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558" y="393729"/>
            <a:ext cx="676875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01–11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178 чел. из 28 стран*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10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33154" y="4149874"/>
          <a:ext cx="6743278" cy="1406504"/>
        </p:xfrm>
        <a:graphic>
          <a:graphicData uri="http://schemas.openxmlformats.org/drawingml/2006/table">
            <a:tbl>
              <a:tblPr firstRow="1" firstCol="1" bandRow="1"/>
              <a:tblGrid>
                <a:gridCol w="1865162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8469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93425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702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2349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сноуборда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трасс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фристайла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13667"/>
                  </a:ext>
                </a:extLst>
              </a:tr>
              <a:tr h="46860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62558" y="985799"/>
            <a:ext cx="489654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кластер «Сопка»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985799"/>
            <a:ext cx="5447134" cy="30640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250914" y="3560464"/>
            <a:ext cx="4392488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Обоснование для привлечения оператора: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1. Совместное использование трасс</a:t>
            </a:r>
            <a:endParaRPr lang="ru-RU" sz="1800" i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2. Смешанные судейские бригады</a:t>
            </a:r>
          </a:p>
          <a:p>
            <a:pPr>
              <a:spcBef>
                <a:spcPct val="0"/>
              </a:spcBef>
            </a:pP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64927"/>
            <a:ext cx="12202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F81BD"/>
                </a:solidFill>
              </a:rPr>
              <a:t>КЕРЛИНГ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558" y="540096"/>
            <a:ext cx="6768752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2–10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10 </a:t>
            </a:r>
            <a:r>
              <a:rPr lang="ru-RU" sz="1800" dirty="0">
                <a:solidFill>
                  <a:srgbClr val="0070C0"/>
                </a:solidFill>
              </a:rPr>
              <a:t>мужских команд,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10 </a:t>
            </a:r>
            <a:r>
              <a:rPr lang="ru-RU" sz="1800" dirty="0">
                <a:solidFill>
                  <a:srgbClr val="0070C0"/>
                </a:solidFill>
              </a:rPr>
              <a:t>женских команд, </a:t>
            </a:r>
            <a:r>
              <a:rPr lang="en-US" sz="1800" dirty="0" smtClean="0">
                <a:solidFill>
                  <a:srgbClr val="0070C0"/>
                </a:solidFill>
              </a:rPr>
              <a:t>9</a:t>
            </a:r>
            <a:r>
              <a:rPr lang="ru-RU" sz="1800" dirty="0" smtClean="0">
                <a:solidFill>
                  <a:srgbClr val="0070C0"/>
                </a:solidFill>
              </a:rPr>
              <a:t>6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0070C0"/>
                </a:solidFill>
              </a:rPr>
              <a:t>чел., </a:t>
            </a:r>
            <a:r>
              <a:rPr lang="ru-RU" sz="1800" dirty="0" smtClean="0">
                <a:solidFill>
                  <a:srgbClr val="0070C0"/>
                </a:solidFill>
              </a:rPr>
              <a:t>12 стран* </a:t>
            </a:r>
            <a:endParaRPr lang="ru-RU" sz="1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2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62558" y="4414665"/>
          <a:ext cx="6599263" cy="1262488"/>
        </p:xfrm>
        <a:graphic>
          <a:graphicData uri="http://schemas.openxmlformats.org/drawingml/2006/table">
            <a:tbl>
              <a:tblPr firstRow="1" firstCol="1" bandRow="1"/>
              <a:tblGrid>
                <a:gridCol w="1825328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18812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55123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621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21092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керлинга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льда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керлинга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13667"/>
                  </a:ext>
                </a:extLst>
              </a:tr>
              <a:tr h="21092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435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62558" y="1029839"/>
            <a:ext cx="532859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Дворец спорта им. И. Ярыгина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t="3146" r="6670"/>
          <a:stretch/>
        </p:blipFill>
        <p:spPr>
          <a:xfrm>
            <a:off x="6406504" y="1034725"/>
            <a:ext cx="4968552" cy="311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48742" y="195608"/>
            <a:ext cx="12190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F81BD"/>
                </a:solidFill>
              </a:rPr>
              <a:t>ХОККЕЙ С МЯЧОМ</a:t>
            </a:r>
            <a:endParaRPr lang="ru-RU" b="1" dirty="0">
              <a:solidFill>
                <a:srgbClr val="4F81B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558" y="482598"/>
            <a:ext cx="6768752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1–10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6 </a:t>
            </a:r>
            <a:r>
              <a:rPr lang="ru-RU" sz="1800" dirty="0">
                <a:solidFill>
                  <a:srgbClr val="0070C0"/>
                </a:solidFill>
              </a:rPr>
              <a:t>мужских команд,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4 </a:t>
            </a:r>
            <a:r>
              <a:rPr lang="ru-RU" sz="1800" dirty="0">
                <a:solidFill>
                  <a:srgbClr val="0070C0"/>
                </a:solidFill>
              </a:rPr>
              <a:t>женских </a:t>
            </a:r>
            <a:r>
              <a:rPr lang="ru-RU" sz="1800" dirty="0" smtClean="0">
                <a:solidFill>
                  <a:srgbClr val="0070C0"/>
                </a:solidFill>
              </a:rPr>
              <a:t>команды, 160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0070C0"/>
                </a:solidFill>
              </a:rPr>
              <a:t>чел., </a:t>
            </a:r>
            <a:r>
              <a:rPr lang="ru-RU" sz="1800" dirty="0" smtClean="0">
                <a:solidFill>
                  <a:srgbClr val="0070C0"/>
                </a:solidFill>
              </a:rPr>
              <a:t>7 стран* </a:t>
            </a:r>
            <a:endParaRPr lang="ru-RU" sz="1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 smtClean="0">
                <a:solidFill>
                  <a:srgbClr val="0070C0"/>
                </a:solidFill>
              </a:rPr>
              <a:t>2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16024" y="4365898"/>
          <a:ext cx="6815286" cy="1295203"/>
        </p:xfrm>
        <a:graphic>
          <a:graphicData uri="http://schemas.openxmlformats.org/drawingml/2006/table">
            <a:tbl>
              <a:tblPr firstRow="1" firstCol="1" bandRow="1"/>
              <a:tblGrid>
                <a:gridCol w="1885079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11763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812576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777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51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хоккея </a:t>
                      </a:r>
                      <a:b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мячом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хоккея </a:t>
                      </a:r>
                      <a:b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мячом России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13667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62558" y="954882"/>
            <a:ext cx="511256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Стадион «Енисей»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/>
          <a:stretch/>
        </p:blipFill>
        <p:spPr>
          <a:xfrm>
            <a:off x="6046464" y="954882"/>
            <a:ext cx="5472609" cy="32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158" y="623338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2379" y="190917"/>
            <a:ext cx="12202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F81BD"/>
                </a:solidFill>
              </a:rPr>
              <a:t>БИАТЛОН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558" y="833612"/>
            <a:ext cx="676875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ru-RU" sz="1800" b="1" dirty="0" smtClean="0">
              <a:solidFill>
                <a:srgbClr val="E40D7E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Зимняя универсиада 2019</a:t>
            </a: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Даты проведения: </a:t>
            </a:r>
            <a:r>
              <a:rPr lang="ru-RU" sz="1800" dirty="0" smtClean="0">
                <a:solidFill>
                  <a:srgbClr val="015CAB"/>
                </a:solidFill>
              </a:rPr>
              <a:t>2–11</a:t>
            </a:r>
            <a:r>
              <a:rPr lang="ru-RU" altLang="ru-RU" sz="1800" dirty="0" smtClean="0">
                <a:solidFill>
                  <a:srgbClr val="015CAB"/>
                </a:solidFill>
              </a:rPr>
              <a:t> марта 2019</a:t>
            </a:r>
            <a:r>
              <a:rPr lang="en-US" altLang="ru-RU" sz="1800" dirty="0" smtClean="0">
                <a:solidFill>
                  <a:srgbClr val="015CAB"/>
                </a:solidFill>
              </a:rPr>
              <a:t> </a:t>
            </a:r>
            <a:r>
              <a:rPr lang="ru-RU" altLang="ru-RU" sz="1800" dirty="0" smtClean="0">
                <a:solidFill>
                  <a:srgbClr val="015CAB"/>
                </a:solidFill>
              </a:rPr>
              <a:t>года</a:t>
            </a:r>
            <a:endParaRPr lang="ru-RU" sz="1800" b="1" dirty="0" smtClean="0">
              <a:solidFill>
                <a:srgbClr val="015CAB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Количество участников: </a:t>
            </a:r>
            <a:r>
              <a:rPr lang="ru-RU" sz="1800" dirty="0" smtClean="0">
                <a:solidFill>
                  <a:srgbClr val="0070C0"/>
                </a:solidFill>
              </a:rPr>
              <a:t>109 чел. из 19 стран*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Комплекты медалей: </a:t>
            </a:r>
            <a:r>
              <a:rPr lang="ru-RU" sz="1800" dirty="0">
                <a:solidFill>
                  <a:srgbClr val="0070C0"/>
                </a:solidFill>
              </a:rPr>
              <a:t>9</a:t>
            </a:r>
            <a:r>
              <a:rPr lang="ru-RU" sz="1800" dirty="0" smtClean="0">
                <a:solidFill>
                  <a:srgbClr val="0070C0"/>
                </a:solidFill>
              </a:rPr>
              <a:t> ед.</a:t>
            </a:r>
            <a:endParaRPr lang="ru-RU" sz="18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70C0"/>
                </a:solidFill>
              </a:rPr>
              <a:t>* На </a:t>
            </a:r>
            <a:r>
              <a:rPr lang="ru-RU" sz="1400" i="1" dirty="0">
                <a:solidFill>
                  <a:srgbClr val="0070C0"/>
                </a:solidFill>
              </a:rPr>
              <a:t>02.11.2018 по итогам этапа количественных заявок </a:t>
            </a:r>
            <a:r>
              <a:rPr lang="en-US" sz="1400" i="1" dirty="0">
                <a:solidFill>
                  <a:srgbClr val="0070C0"/>
                </a:solidFill>
              </a:rPr>
              <a:t>Q</a:t>
            </a:r>
            <a:endParaRPr lang="ru-RU" sz="1400" i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880543"/>
              </p:ext>
            </p:extLst>
          </p:nvPr>
        </p:nvGraphicFramePr>
        <p:xfrm>
          <a:off x="118542" y="4296507"/>
          <a:ext cx="6743278" cy="1664587"/>
        </p:xfrm>
        <a:graphic>
          <a:graphicData uri="http://schemas.openxmlformats.org/drawingml/2006/table">
            <a:tbl>
              <a:tblPr firstRow="1" firstCol="1" bandRow="1"/>
              <a:tblGrid>
                <a:gridCol w="1865162">
                  <a:extLst>
                    <a:ext uri="{9D8B030D-6E8A-4147-A177-3AD203B41FA5}">
                      <a16:colId xmlns:a16="http://schemas.microsoft.com/office/drawing/2014/main" val="1325239526"/>
                    </a:ext>
                  </a:extLst>
                </a:gridCol>
                <a:gridCol w="3084691">
                  <a:extLst>
                    <a:ext uri="{9D8B030D-6E8A-4147-A177-3AD203B41FA5}">
                      <a16:colId xmlns:a16="http://schemas.microsoft.com/office/drawing/2014/main" val="1893436878"/>
                    </a:ext>
                  </a:extLst>
                </a:gridCol>
                <a:gridCol w="1793425">
                  <a:extLst>
                    <a:ext uri="{9D8B030D-6E8A-4147-A177-3AD203B41FA5}">
                      <a16:colId xmlns:a16="http://schemas.microsoft.com/office/drawing/2014/main" val="1031727622"/>
                    </a:ext>
                  </a:extLst>
                </a:gridCol>
              </a:tblGrid>
              <a:tr h="713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общероссийской спортивной федерации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Оператор по исполнению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40412"/>
                  </a:ext>
                </a:extLst>
              </a:tr>
              <a:tr h="47559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Союз биатлонистов России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трасс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Федерация биатлона Красноярского края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36561"/>
                  </a:ext>
                </a:extLst>
              </a:tr>
              <a:tr h="47559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работы национальных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(проезд до г. Красноярска, вознаграждение)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72" marR="33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13667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62558" y="1162570"/>
            <a:ext cx="57606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E40D7E"/>
                </a:solidFill>
              </a:rPr>
              <a:t>Спортивный объект: </a:t>
            </a:r>
            <a:r>
              <a:rPr lang="ru-RU" sz="1800" b="1" dirty="0" smtClean="0">
                <a:solidFill>
                  <a:srgbClr val="015CAB"/>
                </a:solidFill>
              </a:rPr>
              <a:t>Многофункциональный комплекс «Академия биатлона»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1162570"/>
            <a:ext cx="5303118" cy="29830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18508" y="3842920"/>
            <a:ext cx="5053362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ru-RU" sz="18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E40D7E"/>
                </a:solidFill>
              </a:rPr>
              <a:t>Обоснование для привлечения оператора: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Оператор </a:t>
            </a:r>
            <a:r>
              <a:rPr lang="ru-RU" sz="1800" dirty="0" smtClean="0">
                <a:solidFill>
                  <a:srgbClr val="0070C0"/>
                </a:solidFill>
              </a:rPr>
              <a:t>– профильная организация по виду спорта </a:t>
            </a:r>
            <a:endParaRPr lang="ru-RU" sz="1800" dirty="0" smtClean="0">
              <a:solidFill>
                <a:srgbClr val="0070C0"/>
              </a:solidFill>
            </a:endParaRPr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ru-RU" sz="1800" dirty="0" smtClean="0">
                <a:solidFill>
                  <a:srgbClr val="0070C0"/>
                </a:solidFill>
              </a:rPr>
              <a:t>Главный судья – Иван Мелихов</a:t>
            </a:r>
            <a:endParaRPr lang="ru-RU" sz="18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rgbClr val="0070C0"/>
                </a:solidFill>
              </a:rPr>
              <a:t> 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 descr="ÌÏÇÏ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906" y="1557586"/>
            <a:ext cx="1974600" cy="19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077866"/>
            <a:ext cx="12190413" cy="216024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ru-RU"/>
            </a:defPPr>
            <a:lvl1pPr marL="0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56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13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71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27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84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40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98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54" algn="l" defTabSz="121911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91">
              <a:defRPr/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REAL </a:t>
            </a:r>
            <a:r>
              <a:rPr lang="en-US" sz="4800" b="1" dirty="0" smtClean="0">
                <a:solidFill>
                  <a:srgbClr val="E40D7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WIN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TER!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218991">
              <a:defRPr/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8991">
              <a:defRPr/>
            </a:pPr>
            <a:endParaRPr kumimoji="0" lang="ru-RU" sz="4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3"/>
          <a:stretch/>
        </p:blipFill>
        <p:spPr>
          <a:xfrm>
            <a:off x="1054646" y="1269554"/>
            <a:ext cx="4124921" cy="202627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447134" y="1197546"/>
            <a:ext cx="59046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800" b="1" dirty="0">
                <a:solidFill>
                  <a:srgbClr val="E40D7E"/>
                </a:solidFill>
              </a:rPr>
              <a:t>Основная ледовая арена: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проведено 7 официальных тренировок,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12 раскаток,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14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матчей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 fontAlgn="base"/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 fontAlgn="base"/>
            <a:r>
              <a:rPr lang="ru-RU" sz="1800" b="1" dirty="0">
                <a:solidFill>
                  <a:srgbClr val="E40D7E"/>
                </a:solidFill>
              </a:rPr>
              <a:t>Тренировочная арена: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проведено 5 официальных тренировок,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1 официальная тренировка судей,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7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раскаток,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8 раздевалок для команд с тренерскими, инвентарными и сушильными помещениями,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3 судейские комнаты,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помещение оформления протокола,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комната отдыха статистической бригады,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видео-гол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8"/>
          <a:stretch/>
        </p:blipFill>
        <p:spPr>
          <a:xfrm>
            <a:off x="1054646" y="3414453"/>
            <a:ext cx="4124922" cy="23195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11524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2563" algn="ctr"/>
            <a:r>
              <a:rPr lang="ru-RU" sz="1800" b="1" cap="all" dirty="0">
                <a:solidFill>
                  <a:schemeClr val="bg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Ледовый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b="1" cap="all" dirty="0">
                <a:solidFill>
                  <a:schemeClr val="bg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дворец «Кристалл Арена»</a:t>
            </a:r>
          </a:p>
        </p:txBody>
      </p:sp>
    </p:spTree>
    <p:extLst>
      <p:ext uri="{BB962C8B-B14F-4D97-AF65-F5344CB8AC3E}">
        <p14:creationId xmlns:p14="http://schemas.microsoft.com/office/powerpoint/2010/main" val="22773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47134" y="2025788"/>
            <a:ext cx="59046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800" b="1" dirty="0">
                <a:solidFill>
                  <a:srgbClr val="E40D7E"/>
                </a:solidFill>
              </a:rPr>
              <a:t>Ледовая арена: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проведено 3 официальные тренировки,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8 раскаток,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6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матчей,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 раздевалки для команд с тренерскими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инвентарными помещениями,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3 судейские комнаты,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помещение оформления протокола,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комната отдыха статистической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бригады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0" y="1061933"/>
            <a:ext cx="4075391" cy="2217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0" b="9991"/>
          <a:stretch/>
        </p:blipFill>
        <p:spPr>
          <a:xfrm>
            <a:off x="1133700" y="3471383"/>
            <a:ext cx="4075391" cy="22794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11524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2563"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Крытый каток «Первомайский»</a:t>
            </a:r>
            <a:endParaRPr lang="ru-RU" sz="1800" b="1" cap="all" dirty="0">
              <a:solidFill>
                <a:schemeClr val="bg1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681" y="851240"/>
            <a:ext cx="12190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E5007C"/>
                </a:solidFill>
              </a:rPr>
              <a:t>16–20 </a:t>
            </a:r>
            <a:r>
              <a:rPr lang="ru-RU" sz="2000" dirty="0">
                <a:solidFill>
                  <a:srgbClr val="E5007C"/>
                </a:solidFill>
              </a:rPr>
              <a:t>октября 2018 </a:t>
            </a:r>
            <a:r>
              <a:rPr lang="ru-RU" sz="2000" dirty="0" smtClean="0">
                <a:solidFill>
                  <a:srgbClr val="E5007C"/>
                </a:solidFill>
              </a:rPr>
              <a:t>года</a:t>
            </a:r>
            <a:endParaRPr lang="ru-RU" sz="2000" dirty="0">
              <a:solidFill>
                <a:srgbClr val="E5007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2998" y="1929831"/>
            <a:ext cx="590465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В соревновании приняли участие </a:t>
            </a:r>
            <a:r>
              <a:rPr lang="ru-RU" sz="1800" dirty="0" smtClean="0">
                <a:solidFill>
                  <a:srgbClr val="E40D7E"/>
                </a:solidFill>
              </a:rPr>
              <a:t>110 спортсменов 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из </a:t>
            </a:r>
            <a:r>
              <a:rPr lang="ru-RU" sz="1800" dirty="0" smtClean="0">
                <a:solidFill>
                  <a:srgbClr val="E40D7E"/>
                </a:solidFill>
              </a:rPr>
              <a:t>12 регионов Российской Федерации</a:t>
            </a:r>
            <a:r>
              <a:rPr lang="en-US" sz="1800" dirty="0" smtClean="0">
                <a:solidFill>
                  <a:srgbClr val="E40D7E"/>
                </a:solidFill>
              </a:rPr>
              <a:t>;</a:t>
            </a:r>
          </a:p>
          <a:p>
            <a:pPr algn="just"/>
            <a:endParaRPr lang="ru-RU" sz="1800" dirty="0" smtClean="0">
              <a:solidFill>
                <a:srgbClr val="E40D7E"/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Для судейства привлечен </a:t>
            </a:r>
            <a:r>
              <a:rPr lang="ru-RU" sz="1800" dirty="0" smtClean="0">
                <a:solidFill>
                  <a:srgbClr val="E40D7E"/>
                </a:solidFill>
              </a:rPr>
              <a:t>61 судья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(включая красноярских спортивных судей)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Разыграно </a:t>
            </a:r>
            <a:r>
              <a:rPr lang="ru-RU" sz="1800" dirty="0" smtClean="0">
                <a:solidFill>
                  <a:srgbClr val="E40D7E"/>
                </a:solidFill>
              </a:rPr>
              <a:t>8 комплектов медалей</a:t>
            </a:r>
            <a:r>
              <a:rPr lang="en-US" sz="1800" dirty="0" smtClean="0">
                <a:solidFill>
                  <a:srgbClr val="E40D7E"/>
                </a:solidFill>
              </a:rPr>
              <a:t>;</a:t>
            </a:r>
          </a:p>
          <a:p>
            <a:pPr algn="just"/>
            <a:endParaRPr lang="ru-RU" sz="1800" dirty="0" smtClean="0">
              <a:solidFill>
                <a:srgbClr val="E40D7E"/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Возрастные группы участников: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мастера спорта,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кандидаты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в мастера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спорта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173038"/>
            <a:endParaRPr lang="ru-RU" sz="1800" dirty="0">
              <a:solidFill>
                <a:srgbClr val="E40D7E"/>
              </a:solidFill>
            </a:endParaRPr>
          </a:p>
          <a:p>
            <a:pPr marL="173038">
              <a:spcBef>
                <a:spcPts val="600"/>
              </a:spcBef>
            </a:pP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Снимок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"/>
          <a:stretch>
            <a:fillRect/>
          </a:stretch>
        </p:blipFill>
        <p:spPr bwMode="auto">
          <a:xfrm>
            <a:off x="766614" y="1376759"/>
            <a:ext cx="3024336" cy="43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11524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III этап Кубка России – «РОСТЕЛЕКОМ» </a:t>
            </a:r>
            <a:r>
              <a:rPr lang="ru-RU" sz="18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по </a:t>
            </a: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фигурному катанию на коньках</a:t>
            </a:r>
          </a:p>
        </p:txBody>
      </p:sp>
    </p:spTree>
    <p:extLst>
      <p:ext uri="{BB962C8B-B14F-4D97-AF65-F5344CB8AC3E}">
        <p14:creationId xmlns:p14="http://schemas.microsoft.com/office/powerpoint/2010/main" val="33673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62712"/>
            <a:ext cx="1222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fontAlgn="base"/>
            <a:endParaRPr lang="ru-RU" sz="2800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7134" y="1557586"/>
            <a:ext cx="63832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800" b="1" dirty="0">
                <a:solidFill>
                  <a:srgbClr val="E40D7E"/>
                </a:solidFill>
              </a:rPr>
              <a:t>Л</a:t>
            </a:r>
            <a:r>
              <a:rPr lang="ru-RU" sz="1800" b="1" dirty="0" smtClean="0">
                <a:solidFill>
                  <a:srgbClr val="E40D7E"/>
                </a:solidFill>
              </a:rPr>
              <a:t>едовая </a:t>
            </a:r>
            <a:r>
              <a:rPr lang="ru-RU" sz="1800" b="1" dirty="0">
                <a:solidFill>
                  <a:srgbClr val="E40D7E"/>
                </a:solidFill>
              </a:rPr>
              <a:t>арена: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B67B3"/>
                </a:solidFill>
              </a:rPr>
              <a:t>проведено </a:t>
            </a:r>
            <a:r>
              <a:rPr lang="ru-RU" sz="1800" dirty="0" smtClean="0">
                <a:solidFill>
                  <a:srgbClr val="0B67B3"/>
                </a:solidFill>
              </a:rPr>
              <a:t>33 тренировки,</a:t>
            </a:r>
            <a:endParaRPr lang="ru-RU" sz="1800" dirty="0">
              <a:solidFill>
                <a:srgbClr val="0B67B3"/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16 соревновательных сессий</a:t>
            </a:r>
            <a:r>
              <a:rPr lang="ru-RU" sz="1800" dirty="0">
                <a:solidFill>
                  <a:srgbClr val="0B67B3"/>
                </a:solidFill>
              </a:rPr>
              <a:t>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2 раздевалки (мужская и женская)</a:t>
            </a:r>
            <a:r>
              <a:rPr lang="ru-RU" sz="1800" dirty="0">
                <a:solidFill>
                  <a:srgbClr val="0B67B3"/>
                </a:solidFill>
              </a:rPr>
              <a:t>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судейская комната,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секретариат,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национальных технических лиц,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для отдыха и питания судей,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хронометража,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для технических делегатов ФИСУ,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помещения для спортивных волонтеров.</a:t>
            </a:r>
            <a:endParaRPr lang="ru-RU" sz="1800" dirty="0">
              <a:solidFill>
                <a:srgbClr val="0B67B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4845" r="12786" b="11146"/>
          <a:stretch/>
        </p:blipFill>
        <p:spPr>
          <a:xfrm>
            <a:off x="1174914" y="1104353"/>
            <a:ext cx="3798644" cy="2253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9254"/>
          <a:stretch/>
        </p:blipFill>
        <p:spPr>
          <a:xfrm>
            <a:off x="1174914" y="3580823"/>
            <a:ext cx="3798644" cy="21810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11524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СПОРТИВНО-ЗРЕЛИЩНЫЙ КОМПЛЕКС </a:t>
            </a:r>
            <a:r>
              <a:rPr lang="ru-RU" sz="18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«</a:t>
            </a: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ПЛАТИНУМ АРЕНА КРАСНОЯРСК»</a:t>
            </a:r>
          </a:p>
        </p:txBody>
      </p:sp>
    </p:spTree>
    <p:extLst>
      <p:ext uri="{BB962C8B-B14F-4D97-AF65-F5344CB8AC3E}">
        <p14:creationId xmlns:p14="http://schemas.microsoft.com/office/powerpoint/2010/main" val="12487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4587" y="869316"/>
            <a:ext cx="12190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E40D7E"/>
                </a:solidFill>
              </a:rPr>
              <a:t>24–29 </a:t>
            </a:r>
            <a:r>
              <a:rPr lang="ru-RU" sz="2000" dirty="0">
                <a:solidFill>
                  <a:srgbClr val="E40D7E"/>
                </a:solidFill>
              </a:rPr>
              <a:t>октября 2018 </a:t>
            </a:r>
            <a:r>
              <a:rPr lang="ru-RU" sz="2000" dirty="0" smtClean="0">
                <a:solidFill>
                  <a:srgbClr val="E40D7E"/>
                </a:solidFill>
              </a:rPr>
              <a:t>года</a:t>
            </a:r>
            <a:endParaRPr lang="ru-RU" sz="2000" dirty="0">
              <a:solidFill>
                <a:srgbClr val="E40D7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50990" y="1766436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В соревновании приняли участие </a:t>
            </a:r>
            <a:r>
              <a:rPr lang="ru-RU" sz="1800" dirty="0" smtClean="0">
                <a:solidFill>
                  <a:srgbClr val="E40D7E"/>
                </a:solidFill>
              </a:rPr>
              <a:t>35 </a:t>
            </a:r>
            <a:r>
              <a:rPr lang="ru-RU" sz="1800" dirty="0">
                <a:solidFill>
                  <a:srgbClr val="E40D7E"/>
                </a:solidFill>
              </a:rPr>
              <a:t>спортсменов  </a:t>
            </a:r>
            <a:br>
              <a:rPr lang="ru-RU" sz="1800" dirty="0">
                <a:solidFill>
                  <a:srgbClr val="E40D7E"/>
                </a:solidFill>
              </a:rPr>
            </a:b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из </a:t>
            </a:r>
            <a:r>
              <a:rPr lang="ru-RU" sz="1800" dirty="0" smtClean="0">
                <a:solidFill>
                  <a:srgbClr val="E40D7E"/>
                </a:solidFill>
              </a:rPr>
              <a:t>10 </a:t>
            </a:r>
            <a:r>
              <a:rPr lang="ru-RU" sz="1800" dirty="0">
                <a:solidFill>
                  <a:srgbClr val="E40D7E"/>
                </a:solidFill>
              </a:rPr>
              <a:t>регионов Российской Федерации </a:t>
            </a:r>
            <a:endParaRPr lang="en-US" sz="1800" dirty="0" smtClean="0">
              <a:solidFill>
                <a:srgbClr val="E40D7E"/>
              </a:solidFill>
            </a:endParaRPr>
          </a:p>
          <a:p>
            <a:pPr algn="just"/>
            <a:endParaRPr lang="ru-RU" sz="1800" dirty="0">
              <a:solidFill>
                <a:srgbClr val="E40D7E"/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судейства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привлечено </a:t>
            </a:r>
            <a:r>
              <a:rPr lang="ru-RU" sz="1800" dirty="0" smtClean="0">
                <a:solidFill>
                  <a:srgbClr val="E40D7E"/>
                </a:solidFill>
              </a:rPr>
              <a:t>35 судей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(включая красноярских спортивных судей)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Разыграно </a:t>
            </a:r>
            <a:r>
              <a:rPr lang="ru-RU" sz="1800" dirty="0">
                <a:solidFill>
                  <a:srgbClr val="E40D7E"/>
                </a:solidFill>
              </a:rPr>
              <a:t>8 комплектов </a:t>
            </a:r>
            <a:r>
              <a:rPr lang="ru-RU" sz="1800" dirty="0" smtClean="0">
                <a:solidFill>
                  <a:srgbClr val="E40D7E"/>
                </a:solidFill>
              </a:rPr>
              <a:t>медалей</a:t>
            </a:r>
            <a:endParaRPr lang="en-US" sz="1800" dirty="0" smtClean="0">
              <a:solidFill>
                <a:srgbClr val="E40D7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E40D7E"/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Возрастные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группы участников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мастера спорта международного класса,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мастера спорта,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кандидаты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в мастера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спорта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short-track_stor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0" y="1069371"/>
            <a:ext cx="2808312" cy="481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6268" y="348646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2563" algn="ctr">
              <a:spcBef>
                <a:spcPts val="600"/>
              </a:spcBef>
              <a:spcAft>
                <a:spcPts val="600"/>
              </a:spcAft>
            </a:pP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Всероссийские соревнования </a:t>
            </a:r>
            <a:r>
              <a:rPr lang="ru-RU" sz="18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среди </a:t>
            </a: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студентов по </a:t>
            </a:r>
            <a:r>
              <a:rPr lang="ru-RU" sz="18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шорт-треку</a:t>
            </a:r>
            <a:endParaRPr lang="ru-RU" sz="1800" b="1" cap="all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62712"/>
            <a:ext cx="1222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32038" fontAlgn="base"/>
            <a:endParaRPr lang="ru-RU" sz="2800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19142" y="1557586"/>
            <a:ext cx="70313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800" b="1" dirty="0">
                <a:solidFill>
                  <a:srgbClr val="E40D7E"/>
                </a:solidFill>
              </a:rPr>
              <a:t>Л</a:t>
            </a:r>
            <a:r>
              <a:rPr lang="ru-RU" sz="1800" b="1" dirty="0" smtClean="0">
                <a:solidFill>
                  <a:srgbClr val="E40D7E"/>
                </a:solidFill>
              </a:rPr>
              <a:t>едовая </a:t>
            </a:r>
            <a:r>
              <a:rPr lang="ru-RU" sz="1800" b="1" dirty="0">
                <a:solidFill>
                  <a:srgbClr val="E40D7E"/>
                </a:solidFill>
              </a:rPr>
              <a:t>арена: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B67B3"/>
                </a:solidFill>
              </a:rPr>
              <a:t>проведено </a:t>
            </a:r>
            <a:r>
              <a:rPr lang="ru-RU" sz="1800" dirty="0" smtClean="0">
                <a:solidFill>
                  <a:srgbClr val="0B67B3"/>
                </a:solidFill>
              </a:rPr>
              <a:t>6 тренировок,</a:t>
            </a:r>
            <a:endParaRPr lang="ru-RU" sz="1800" dirty="0">
              <a:solidFill>
                <a:srgbClr val="0B67B3"/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4 дисциплины</a:t>
            </a:r>
            <a:r>
              <a:rPr lang="ru-RU" sz="1800" dirty="0">
                <a:solidFill>
                  <a:srgbClr val="0B67B3"/>
                </a:solidFill>
              </a:rPr>
              <a:t>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4 раздевалки,</a:t>
            </a:r>
            <a:endParaRPr lang="ru-RU" sz="1800" dirty="0">
              <a:solidFill>
                <a:srgbClr val="0B67B3"/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судейская комната,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секретариат,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национальных технических лиц,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хронометража,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для технических делегатов ФИСУ,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офис спортивного менеджера,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B67B3"/>
                </a:solidFill>
              </a:rPr>
              <a:t>помещение для спортивных волонтеров</a:t>
            </a:r>
            <a:r>
              <a:rPr lang="en-US" sz="1800" dirty="0" smtClean="0">
                <a:solidFill>
                  <a:srgbClr val="0B67B3"/>
                </a:solidFill>
              </a:rPr>
              <a:t>.</a:t>
            </a:r>
            <a:endParaRPr lang="ru-RU" sz="1800" dirty="0">
              <a:solidFill>
                <a:srgbClr val="0B67B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r="10765" b="29005"/>
          <a:stretch/>
        </p:blipFill>
        <p:spPr>
          <a:xfrm>
            <a:off x="1343432" y="970385"/>
            <a:ext cx="4012505" cy="2407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>
          <a:xfrm>
            <a:off x="1342678" y="3443178"/>
            <a:ext cx="4012505" cy="24348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6268" y="348646"/>
            <a:ext cx="12202094" cy="457990"/>
          </a:xfrm>
          <a:prstGeom prst="rect">
            <a:avLst/>
          </a:prstGeom>
          <a:solidFill>
            <a:srgbClr val="E40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МНОГОФУНКЦИОНАЛЬНЫЙ КОМПЛЕКС </a:t>
            </a:r>
            <a:r>
              <a:rPr lang="ru-RU" sz="18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«</a:t>
            </a:r>
            <a:r>
              <a:rPr lang="ru-RU" sz="1800" b="1" cap="all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АРЕНА. север»</a:t>
            </a:r>
          </a:p>
        </p:txBody>
      </p:sp>
    </p:spTree>
    <p:extLst>
      <p:ext uri="{BB962C8B-B14F-4D97-AF65-F5344CB8AC3E}">
        <p14:creationId xmlns:p14="http://schemas.microsoft.com/office/powerpoint/2010/main" val="2096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29569</TotalTime>
  <Words>2031</Words>
  <Application>Microsoft Office PowerPoint</Application>
  <PresentationFormat>Произвольный</PresentationFormat>
  <Paragraphs>611</Paragraphs>
  <Slides>37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Verdana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ХОДЕ ПОДГОТОВКИ ИГР</dc:title>
  <dc:creator>Майя Сухорукова</dc:creator>
  <cp:lastModifiedBy>Сорокин Е.А.</cp:lastModifiedBy>
  <cp:revision>1207</cp:revision>
  <cp:lastPrinted>2018-11-28T05:40:41Z</cp:lastPrinted>
  <dcterms:created xsi:type="dcterms:W3CDTF">2015-05-24T10:13:49Z</dcterms:created>
  <dcterms:modified xsi:type="dcterms:W3CDTF">2018-11-28T07:38:38Z</dcterms:modified>
</cp:coreProperties>
</file>